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87" r:id="rId3"/>
    <p:sldId id="285" r:id="rId4"/>
    <p:sldId id="257" r:id="rId5"/>
    <p:sldId id="288" r:id="rId6"/>
    <p:sldId id="258" r:id="rId7"/>
    <p:sldId id="259" r:id="rId8"/>
    <p:sldId id="282" r:id="rId9"/>
    <p:sldId id="260" r:id="rId10"/>
    <p:sldId id="261" r:id="rId11"/>
    <p:sldId id="262" r:id="rId12"/>
    <p:sldId id="263" r:id="rId13"/>
    <p:sldId id="264" r:id="rId14"/>
    <p:sldId id="265" r:id="rId15"/>
    <p:sldId id="266" r:id="rId16"/>
    <p:sldId id="267" r:id="rId17"/>
    <p:sldId id="268" r:id="rId18"/>
    <p:sldId id="269" r:id="rId19"/>
    <p:sldId id="270" r:id="rId20"/>
    <p:sldId id="284" r:id="rId21"/>
    <p:sldId id="283" r:id="rId22"/>
    <p:sldId id="289"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41" autoAdjust="0"/>
  </p:normalViewPr>
  <p:slideViewPr>
    <p:cSldViewPr>
      <p:cViewPr varScale="1">
        <p:scale>
          <a:sx n="66" d="100"/>
          <a:sy n="66" d="100"/>
        </p:scale>
        <p:origin x="-120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2B697-1EA0-4113-974F-1B92BBBCB22F}" type="datetimeFigureOut">
              <a:rPr kumimoji="1" lang="ja-JP" altLang="en-US" smtClean="0"/>
              <a:pPr/>
              <a:t>2014/6/27</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B7409E-FD77-40E6-AADF-EF19727D4D9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B1D93-6CCB-4C0B-8968-8D4A2F5BD7D5}" type="datetimeFigureOut">
              <a:rPr kumimoji="1" lang="ja-JP" altLang="en-US" smtClean="0"/>
              <a:pPr/>
              <a:t>2014/6/27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84800-CC03-497D-BA95-74AD8A5D9A91}" type="slidenum">
              <a:rPr kumimoji="1" lang="ja-JP" altLang="en-US" smtClean="0"/>
              <a:pPr/>
              <a:t>&lt;#&gt;</a:t>
            </a:fld>
            <a:endParaRPr kumimoji="1" lang="ja-JP" altLang="en-US"/>
          </a:p>
        </p:txBody>
      </p:sp>
    </p:spTree>
    <p:extLst>
      <p:ext uri="{BB962C8B-B14F-4D97-AF65-F5344CB8AC3E}">
        <p14:creationId xmlns:p14="http://schemas.microsoft.com/office/powerpoint/2010/main" xmlns="" val="36448042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1</a:t>
            </a:fld>
            <a:endParaRPr kumimoji="1" lang="ja-JP" altLang="en-US"/>
          </a:p>
        </p:txBody>
      </p:sp>
    </p:spTree>
    <p:extLst>
      <p:ext uri="{BB962C8B-B14F-4D97-AF65-F5344CB8AC3E}">
        <p14:creationId xmlns:p14="http://schemas.microsoft.com/office/powerpoint/2010/main" xmlns="" val="1614637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≪イコールペイデイ≫広報文書送付先</a:t>
            </a:r>
            <a:endParaRPr kumimoji="1" lang="en-US" altLang="ja-JP" dirty="0" smtClean="0"/>
          </a:p>
          <a:p>
            <a:endParaRPr kumimoji="1" lang="ja-JP" altLang="en-US" dirty="0" smtClean="0"/>
          </a:p>
          <a:p>
            <a:r>
              <a:rPr kumimoji="1" lang="ja-JP" altLang="en-US" dirty="0" smtClean="0"/>
              <a:t>山形労働局長　森田啓司様</a:t>
            </a:r>
          </a:p>
          <a:p>
            <a:r>
              <a:rPr kumimoji="1" lang="ja-JP" altLang="en-US" dirty="0" smtClean="0"/>
              <a:t>山形労働局雇用均等室長　宮村雅江様</a:t>
            </a:r>
          </a:p>
          <a:p>
            <a:r>
              <a:rPr kumimoji="1" lang="ja-JP" altLang="en-US" dirty="0" smtClean="0"/>
              <a:t>山形労働局　職業安定部長　高根庸一様</a:t>
            </a:r>
          </a:p>
          <a:p>
            <a:r>
              <a:rPr kumimoji="1" lang="ja-JP" altLang="en-US" dirty="0" smtClean="0"/>
              <a:t>山形市長　　市川昭男様</a:t>
            </a:r>
          </a:p>
          <a:p>
            <a:r>
              <a:rPr kumimoji="1" lang="ja-JP" altLang="en-US" dirty="0" smtClean="0"/>
              <a:t>山形県副知事　細谷知行様</a:t>
            </a:r>
          </a:p>
          <a:p>
            <a:r>
              <a:rPr kumimoji="1" lang="ja-JP" altLang="en-US" dirty="0" smtClean="0"/>
              <a:t>山形県子育て推進部長様　清田浩史</a:t>
            </a:r>
          </a:p>
          <a:p>
            <a:r>
              <a:rPr kumimoji="1" lang="ja-JP" altLang="en-US" dirty="0" smtClean="0"/>
              <a:t>山形県商工労働観光部長様</a:t>
            </a:r>
          </a:p>
          <a:p>
            <a:r>
              <a:rPr kumimoji="1" lang="ja-JP" altLang="en-US" dirty="0" smtClean="0"/>
              <a:t>山形県商工労働観光部　中小企業振興課長様</a:t>
            </a:r>
          </a:p>
          <a:p>
            <a:r>
              <a:rPr kumimoji="1" lang="ja-JP" altLang="en-US" dirty="0" smtClean="0"/>
              <a:t>山形県庁山形県子育て推進部　若者支援・男女共同参画課長　江袋一宏</a:t>
            </a:r>
          </a:p>
          <a:p>
            <a:r>
              <a:rPr kumimoji="1" lang="ja-JP" altLang="en-US" dirty="0" smtClean="0"/>
              <a:t>日本労働組合総連合会山形県連合会会長様</a:t>
            </a:r>
          </a:p>
          <a:p>
            <a:r>
              <a:rPr kumimoji="1" lang="ja-JP" altLang="en-US" dirty="0" smtClean="0"/>
              <a:t>山形県男女共同参画センターチェリア館長　高木直様</a:t>
            </a:r>
          </a:p>
          <a:p>
            <a:r>
              <a:rPr kumimoji="1" lang="ja-JP" altLang="en-US" dirty="0" smtClean="0"/>
              <a:t>山形商工会議所　専務理事　富田博様</a:t>
            </a:r>
          </a:p>
          <a:p>
            <a:r>
              <a:rPr kumimoji="1" lang="ja-JP" altLang="en-US" dirty="0" smtClean="0"/>
              <a:t>山形市企画調整部　男女共同参画センターファーラ所長　斎藤順子様</a:t>
            </a:r>
          </a:p>
          <a:p>
            <a:r>
              <a:rPr kumimoji="1" lang="ja-JP" altLang="en-US" dirty="0" smtClean="0"/>
              <a:t>一般社団法人山形県経営者協会　専務理事　長岡喬様</a:t>
            </a: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10</a:t>
            </a:fld>
            <a:endParaRPr kumimoji="1" lang="ja-JP" altLang="en-US"/>
          </a:p>
        </p:txBody>
      </p:sp>
    </p:spTree>
    <p:extLst>
      <p:ext uri="{BB962C8B-B14F-4D97-AF65-F5344CB8AC3E}">
        <p14:creationId xmlns:p14="http://schemas.microsoft.com/office/powerpoint/2010/main" xmlns="" val="100384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11</a:t>
            </a:fld>
            <a:endParaRPr kumimoji="1" lang="ja-JP" altLang="en-US"/>
          </a:p>
        </p:txBody>
      </p:sp>
    </p:spTree>
    <p:extLst>
      <p:ext uri="{BB962C8B-B14F-4D97-AF65-F5344CB8AC3E}">
        <p14:creationId xmlns:p14="http://schemas.microsoft.com/office/powerpoint/2010/main" xmlns="" val="283534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a:t>
            </a:r>
            <a:r>
              <a:rPr kumimoji="1" lang="en-US" altLang="ja-JP" dirty="0" smtClean="0"/>
              <a:t>2014</a:t>
            </a:r>
            <a:r>
              <a:rPr kumimoji="1" lang="ja-JP" altLang="en-US" dirty="0" smtClean="0"/>
              <a:t>年</a:t>
            </a:r>
            <a:r>
              <a:rPr kumimoji="1" lang="en-US" altLang="ja-JP" dirty="0" smtClean="0"/>
              <a:t>4</a:t>
            </a:r>
            <a:r>
              <a:rPr kumimoji="1" lang="ja-JP" altLang="en-US" dirty="0" smtClean="0"/>
              <a:t>月</a:t>
            </a:r>
            <a:r>
              <a:rPr kumimoji="1" lang="en-US" altLang="ja-JP" dirty="0" smtClean="0"/>
              <a:t>13</a:t>
            </a:r>
            <a:r>
              <a:rPr kumimoji="1" lang="ja-JP" altLang="en-US" dirty="0" smtClean="0"/>
              <a:t>日（日）午前</a:t>
            </a:r>
            <a:r>
              <a:rPr kumimoji="1" lang="en-US" altLang="ja-JP" dirty="0" smtClean="0"/>
              <a:t>11</a:t>
            </a:r>
            <a:r>
              <a:rPr kumimoji="1" lang="ja-JP" altLang="en-US" dirty="0" smtClean="0"/>
              <a:t>時～午後</a:t>
            </a:r>
            <a:r>
              <a:rPr kumimoji="1" lang="en-US" altLang="ja-JP" dirty="0" smtClean="0"/>
              <a:t>3</a:t>
            </a:r>
            <a:r>
              <a:rPr kumimoji="1" lang="ja-JP" altLang="en-US" dirty="0" smtClean="0"/>
              <a:t>時</a:t>
            </a:r>
          </a:p>
          <a:p>
            <a:r>
              <a:rPr kumimoji="1" lang="ja-JP" altLang="en-US" dirty="0" smtClean="0"/>
              <a:t>会場　甲府駅北口よっちゃばれ広場</a:t>
            </a:r>
          </a:p>
          <a:p>
            <a:r>
              <a:rPr kumimoji="1" lang="ja-JP" altLang="en-US" dirty="0" smtClean="0"/>
              <a:t>内容　日本の男女間の賃金格差をなくすための運動、チラシを配布して</a:t>
            </a:r>
          </a:p>
          <a:p>
            <a:r>
              <a:rPr kumimoji="1" lang="ja-JP" altLang="en-US" dirty="0" smtClean="0"/>
              <a:t>　　　説明し、赤いキャンディーを渡す。</a:t>
            </a:r>
          </a:p>
          <a:p>
            <a:r>
              <a:rPr kumimoji="1" lang="ja-JP" altLang="en-US" dirty="0" smtClean="0"/>
              <a:t>昨年は</a:t>
            </a:r>
            <a:r>
              <a:rPr kumimoji="1" lang="en-US" altLang="ja-JP" dirty="0" smtClean="0"/>
              <a:t>4</a:t>
            </a:r>
            <a:r>
              <a:rPr kumimoji="1" lang="ja-JP" altLang="en-US" dirty="0" smtClean="0"/>
              <a:t>月</a:t>
            </a:r>
            <a:r>
              <a:rPr kumimoji="1" lang="en-US" altLang="ja-JP" dirty="0" smtClean="0"/>
              <a:t>15</a:t>
            </a:r>
            <a:r>
              <a:rPr kumimoji="1" lang="ja-JP" altLang="en-US" dirty="0" smtClean="0"/>
              <a:t>日だった。今年は</a:t>
            </a:r>
            <a:r>
              <a:rPr kumimoji="1" lang="en-US" altLang="ja-JP" dirty="0" smtClean="0"/>
              <a:t>2</a:t>
            </a:r>
            <a:r>
              <a:rPr kumimoji="1" lang="ja-JP" altLang="en-US" dirty="0" smtClean="0"/>
              <a:t>日早</a:t>
            </a:r>
          </a:p>
          <a:p>
            <a:r>
              <a:rPr kumimoji="1" lang="ja-JP" altLang="en-US" dirty="0" smtClean="0"/>
              <a:t>くなった。会員は赤い服装で勢揃いし、</a:t>
            </a:r>
          </a:p>
          <a:p>
            <a:r>
              <a:rPr kumimoji="1" lang="ja-JP" altLang="en-US" dirty="0" smtClean="0"/>
              <a:t>山梨日々新聞社より取材を受けた。</a:t>
            </a:r>
          </a:p>
          <a:p>
            <a:r>
              <a:rPr kumimoji="1" lang="ja-JP" altLang="en-US" dirty="0" smtClean="0"/>
              <a:t>②</a:t>
            </a:r>
            <a:r>
              <a:rPr kumimoji="1" lang="en-US" altLang="ja-JP" dirty="0" smtClean="0"/>
              <a:t>2014</a:t>
            </a:r>
            <a:r>
              <a:rPr kumimoji="1" lang="ja-JP" altLang="en-US" dirty="0" smtClean="0"/>
              <a:t>年</a:t>
            </a:r>
            <a:r>
              <a:rPr kumimoji="1" lang="en-US" altLang="ja-JP" dirty="0" smtClean="0"/>
              <a:t>4</a:t>
            </a:r>
            <a:r>
              <a:rPr kumimoji="1" lang="ja-JP" altLang="en-US" dirty="0" smtClean="0"/>
              <a:t>月</a:t>
            </a:r>
            <a:r>
              <a:rPr kumimoji="1" lang="en-US" altLang="ja-JP" dirty="0" smtClean="0"/>
              <a:t>14</a:t>
            </a:r>
            <a:r>
              <a:rPr kumimoji="1" lang="ja-JP" altLang="en-US" dirty="0" smtClean="0"/>
              <a:t>日（月）午前</a:t>
            </a:r>
            <a:r>
              <a:rPr kumimoji="1" lang="en-US" altLang="ja-JP" dirty="0" smtClean="0"/>
              <a:t>11</a:t>
            </a:r>
            <a:r>
              <a:rPr kumimoji="1" lang="ja-JP" altLang="en-US" dirty="0" smtClean="0"/>
              <a:t>時～</a:t>
            </a:r>
          </a:p>
          <a:p>
            <a:r>
              <a:rPr kumimoji="1" lang="ja-JP" altLang="en-US" dirty="0" smtClean="0"/>
              <a:t>　</a:t>
            </a:r>
            <a:r>
              <a:rPr kumimoji="1" lang="en-US" altLang="ja-JP" dirty="0" smtClean="0"/>
              <a:t>12</a:t>
            </a:r>
            <a:r>
              <a:rPr kumimoji="1" lang="ja-JP" altLang="en-US" dirty="0" smtClean="0"/>
              <a:t>時</a:t>
            </a:r>
          </a:p>
          <a:p>
            <a:r>
              <a:rPr kumimoji="1" lang="ja-JP" altLang="en-US" dirty="0" smtClean="0"/>
              <a:t>関係機関への挨拶</a:t>
            </a:r>
          </a:p>
          <a:p>
            <a:r>
              <a:rPr kumimoji="1" lang="ja-JP" altLang="en-US" dirty="0" smtClean="0"/>
              <a:t>　山梨県県民生活・男女参画課</a:t>
            </a:r>
          </a:p>
          <a:p>
            <a:r>
              <a:rPr kumimoji="1" lang="ja-JP" altLang="en-US" dirty="0" smtClean="0"/>
              <a:t>　甲府市人権・男女共同参画課</a:t>
            </a:r>
          </a:p>
          <a:p>
            <a:r>
              <a:rPr kumimoji="1" lang="ja-JP" altLang="en-US" dirty="0" smtClean="0"/>
              <a:t>　労働局雇用均等室</a:t>
            </a: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12</a:t>
            </a:fld>
            <a:endParaRPr kumimoji="1" lang="ja-JP" altLang="en-US"/>
          </a:p>
        </p:txBody>
      </p:sp>
    </p:spTree>
    <p:extLst>
      <p:ext uri="{BB962C8B-B14F-4D97-AF65-F5344CB8AC3E}">
        <p14:creationId xmlns:p14="http://schemas.microsoft.com/office/powerpoint/2010/main" xmlns="" val="420577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①</a:t>
            </a:r>
            <a:r>
              <a:rPr kumimoji="1" lang="ja-JP" altLang="ja-JP" sz="1200" kern="1200" dirty="0" smtClean="0">
                <a:solidFill>
                  <a:schemeClr val="tx1"/>
                </a:solidFill>
                <a:effectLst/>
                <a:latin typeface="+mn-lt"/>
                <a:ea typeface="+mn-ea"/>
                <a:cs typeface="+mn-cs"/>
              </a:rPr>
              <a:t>愛知県公館にて、大村愛知県知事へ、</a:t>
            </a:r>
            <a:r>
              <a:rPr kumimoji="1" lang="en-US" altLang="ja-JP" sz="1200" kern="1200" dirty="0" smtClean="0">
                <a:solidFill>
                  <a:schemeClr val="tx1"/>
                </a:solidFill>
                <a:effectLst/>
                <a:latin typeface="+mn-lt"/>
                <a:ea typeface="+mn-ea"/>
                <a:cs typeface="+mn-cs"/>
              </a:rPr>
              <a:t>EPD</a:t>
            </a:r>
            <a:r>
              <a:rPr kumimoji="1" lang="ja-JP" altLang="ja-JP" sz="1200" kern="1200" dirty="0" smtClean="0">
                <a:solidFill>
                  <a:schemeClr val="tx1"/>
                </a:solidFill>
                <a:effectLst/>
                <a:latin typeface="+mn-lt"/>
                <a:ea typeface="+mn-ea"/>
                <a:cs typeface="+mn-cs"/>
              </a:rPr>
              <a:t>協力要望書を手渡す、名古屋クラブ波多野会長</a:t>
            </a:r>
          </a:p>
          <a:p>
            <a:r>
              <a:rPr kumimoji="1" lang="en-US" altLang="ja-JP"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同じく公館にて、吉本副知事、生活部長、県男女共同参画推進課の皆様と（全員赤のものを身に着けています）</a:t>
            </a:r>
          </a:p>
          <a:p>
            <a:r>
              <a:rPr kumimoji="1" lang="en-US" altLang="ja-JP" sz="1200" kern="1200" dirty="0" smtClean="0">
                <a:solidFill>
                  <a:schemeClr val="tx1"/>
                </a:solidFill>
                <a:effectLst/>
                <a:latin typeface="+mn-lt"/>
                <a:ea typeface="+mn-ea"/>
                <a:cs typeface="+mn-cs"/>
              </a:rPr>
              <a:t> ①</a:t>
            </a:r>
            <a:r>
              <a:rPr kumimoji="1" lang="ja-JP" altLang="ja-JP" sz="1200" kern="1200" dirty="0" smtClean="0">
                <a:solidFill>
                  <a:schemeClr val="tx1"/>
                </a:solidFill>
                <a:effectLst/>
                <a:latin typeface="+mn-lt"/>
                <a:ea typeface="+mn-ea"/>
                <a:cs typeface="+mn-cs"/>
              </a:rPr>
              <a:t>名古屋市副市長新開氏と名古屋新男女平等参画推進室の皆様と（やはり皆様赤いものを身に着けてくださいました）</a:t>
            </a:r>
          </a:p>
          <a:p>
            <a:r>
              <a:rPr kumimoji="1" lang="en-US" altLang="ja-JP"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愛知労働局局長新宅（しんたく）氏、同局雇用均等室室長西田氏と</a:t>
            </a:r>
          </a:p>
          <a:p>
            <a:r>
              <a:rPr kumimoji="1" lang="en-US" altLang="ja-JP" sz="1200" kern="1200" dirty="0" smtClean="0">
                <a:solidFill>
                  <a:schemeClr val="tx1"/>
                </a:solidFill>
                <a:effectLst/>
                <a:latin typeface="+mn-lt"/>
                <a:ea typeface="+mn-ea"/>
                <a:cs typeface="+mn-cs"/>
              </a:rPr>
              <a:t>③</a:t>
            </a:r>
            <a:r>
              <a:rPr kumimoji="1" lang="ja-JP" altLang="ja-JP" sz="1200" kern="1200" dirty="0" smtClean="0">
                <a:solidFill>
                  <a:schemeClr val="tx1"/>
                </a:solidFill>
                <a:effectLst/>
                <a:latin typeface="+mn-lt"/>
                <a:ea typeface="+mn-ea"/>
                <a:cs typeface="+mn-cs"/>
              </a:rPr>
              <a:t>愛知県知事訪問時の中日新聞取材記事（同日吉本副知事が出された愛知県の数字が悪いという件が大きく取り上げられました）</a:t>
            </a: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讀賣新聞　吉富記者からの新聞</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名古屋市内版）</a:t>
            </a:r>
            <a:r>
              <a:rPr kumimoji="1" lang="ja-JP" altLang="ja-JP" sz="1200" kern="1200" dirty="0" smtClean="0">
                <a:solidFill>
                  <a:schemeClr val="tx1"/>
                </a:solidFill>
                <a:effectLst/>
                <a:latin typeface="+mn-lt"/>
                <a:ea typeface="+mn-ea"/>
                <a:cs typeface="+mn-cs"/>
              </a:rPr>
              <a:t>が手元に届きました。</a:t>
            </a:r>
          </a:p>
          <a:p>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13</a:t>
            </a:fld>
            <a:endParaRPr kumimoji="1" lang="ja-JP" altLang="en-US"/>
          </a:p>
        </p:txBody>
      </p:sp>
    </p:spTree>
    <p:extLst>
      <p:ext uri="{BB962C8B-B14F-4D97-AF65-F5344CB8AC3E}">
        <p14:creationId xmlns:p14="http://schemas.microsoft.com/office/powerpoint/2010/main" xmlns="" val="196633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14</a:t>
            </a:fld>
            <a:endParaRPr kumimoji="1" lang="ja-JP" altLang="en-US"/>
          </a:p>
        </p:txBody>
      </p:sp>
    </p:spTree>
    <p:extLst>
      <p:ext uri="{BB962C8B-B14F-4D97-AF65-F5344CB8AC3E}">
        <p14:creationId xmlns:p14="http://schemas.microsoft.com/office/powerpoint/2010/main" xmlns="" val="250637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①</a:t>
            </a:r>
            <a:r>
              <a:rPr kumimoji="1" lang="ja-JP" altLang="ja-JP" sz="1200" kern="1200" dirty="0" smtClean="0">
                <a:solidFill>
                  <a:schemeClr val="tx1"/>
                </a:solidFill>
                <a:effectLst/>
                <a:latin typeface="+mn-lt"/>
                <a:ea typeface="+mn-ea"/>
                <a:cs typeface="+mn-cs"/>
              </a:rPr>
              <a:t>大阪市市民局女性活躍促進担当部長</a:t>
            </a:r>
          </a:p>
          <a:p>
            <a:r>
              <a:rPr kumimoji="1" lang="ja-JP" altLang="ja-JP" sz="1200" kern="1200" dirty="0" smtClean="0">
                <a:solidFill>
                  <a:schemeClr val="tx1"/>
                </a:solidFill>
                <a:effectLst/>
                <a:latin typeface="+mn-lt"/>
                <a:ea typeface="+mn-ea"/>
                <a:cs typeface="+mn-cs"/>
              </a:rPr>
              <a:t>　　　　手渡し（花のある写真）と</a:t>
            </a:r>
          </a:p>
          <a:p>
            <a:r>
              <a:rPr kumimoji="1" lang="ja-JP" altLang="ja-JP" sz="1200" kern="1200" dirty="0" smtClean="0">
                <a:solidFill>
                  <a:schemeClr val="tx1"/>
                </a:solidFill>
                <a:effectLst/>
                <a:latin typeface="+mn-lt"/>
                <a:ea typeface="+mn-ea"/>
                <a:cs typeface="+mn-cs"/>
              </a:rPr>
              <a:t>　　　　メガネの方お一人の分　　</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②</a:t>
            </a:r>
            <a:r>
              <a:rPr kumimoji="1" lang="ja-JP" altLang="ja-JP" sz="1200" kern="1200" dirty="0" smtClean="0">
                <a:solidFill>
                  <a:schemeClr val="tx1"/>
                </a:solidFill>
                <a:effectLst/>
                <a:latin typeface="+mn-lt"/>
                <a:ea typeface="+mn-ea"/>
                <a:cs typeface="+mn-cs"/>
              </a:rPr>
              <a:t>大阪国際交流センタ－理事長</a:t>
            </a:r>
          </a:p>
          <a:p>
            <a:r>
              <a:rPr kumimoji="1" lang="ja-JP" altLang="ja-JP" sz="1200" kern="1200" dirty="0" smtClean="0">
                <a:solidFill>
                  <a:schemeClr val="tx1"/>
                </a:solidFill>
                <a:effectLst/>
                <a:latin typeface="+mn-lt"/>
                <a:ea typeface="+mn-ea"/>
                <a:cs typeface="+mn-cs"/>
              </a:rPr>
              <a:t>　　　　手渡し　とおひとりの分（女性）</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③</a:t>
            </a:r>
            <a:r>
              <a:rPr kumimoji="1" lang="ja-JP" altLang="ja-JP" sz="1200" kern="1200" dirty="0" smtClean="0">
                <a:solidFill>
                  <a:schemeClr val="tx1"/>
                </a:solidFill>
                <a:effectLst/>
                <a:latin typeface="+mn-lt"/>
                <a:ea typeface="+mn-ea"/>
                <a:cs typeface="+mn-cs"/>
              </a:rPr>
              <a:t>大阪市男女いきいき財団常務理事</a:t>
            </a:r>
          </a:p>
          <a:p>
            <a:r>
              <a:rPr kumimoji="1" lang="ja-JP" altLang="ja-JP" sz="1200" kern="1200" dirty="0" smtClean="0">
                <a:solidFill>
                  <a:schemeClr val="tx1"/>
                </a:solidFill>
                <a:effectLst/>
                <a:latin typeface="+mn-lt"/>
                <a:ea typeface="+mn-ea"/>
                <a:cs typeface="+mn-cs"/>
              </a:rPr>
              <a:t>　　　　クレオ大阪中央館館長</a:t>
            </a:r>
          </a:p>
          <a:p>
            <a:r>
              <a:rPr kumimoji="1" lang="ja-JP" altLang="ja-JP" sz="1200" kern="1200" dirty="0" smtClean="0">
                <a:solidFill>
                  <a:schemeClr val="tx1"/>
                </a:solidFill>
                <a:effectLst/>
                <a:latin typeface="+mn-lt"/>
                <a:ea typeface="+mn-ea"/>
                <a:cs typeface="+mn-cs"/>
              </a:rPr>
              <a:t>　　　　（手渡しとお一人の分男性）</a:t>
            </a:r>
          </a:p>
          <a:p>
            <a:r>
              <a:rPr kumimoji="1" lang="ja-JP" altLang="ja-JP" sz="1200" kern="1200" dirty="0" smtClean="0">
                <a:solidFill>
                  <a:schemeClr val="tx1"/>
                </a:solidFill>
                <a:effectLst/>
                <a:latin typeface="+mn-lt"/>
                <a:ea typeface="+mn-ea"/>
                <a:cs typeface="+mn-cs"/>
              </a:rPr>
              <a:t>　　　　などを訪問。</a:t>
            </a:r>
          </a:p>
          <a:p>
            <a:r>
              <a:rPr kumimoji="1" lang="ja-JP" altLang="ja-JP" sz="1200" kern="1200" dirty="0" smtClean="0">
                <a:solidFill>
                  <a:schemeClr val="tx1"/>
                </a:solidFill>
                <a:effectLst/>
                <a:latin typeface="+mn-lt"/>
                <a:ea typeface="+mn-ea"/>
                <a:cs typeface="+mn-cs"/>
              </a:rPr>
              <a:t>　　　　※　提出写真は三人に絞りました。</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④</a:t>
            </a:r>
            <a:r>
              <a:rPr kumimoji="1" lang="ja-JP" altLang="ja-JP" sz="1200" kern="1200" dirty="0" smtClean="0">
                <a:solidFill>
                  <a:schemeClr val="tx1"/>
                </a:solidFill>
                <a:effectLst/>
                <a:latin typeface="+mn-lt"/>
                <a:ea typeface="+mn-ea"/>
                <a:cs typeface="+mn-cs"/>
              </a:rPr>
              <a:t>他、大阪市女性会議登録団体（名簿</a:t>
            </a:r>
          </a:p>
          <a:p>
            <a:r>
              <a:rPr kumimoji="1" lang="ja-JP" altLang="ja-JP" sz="1200" kern="1200" dirty="0" smtClean="0">
                <a:solidFill>
                  <a:schemeClr val="tx1"/>
                </a:solidFill>
                <a:effectLst/>
                <a:latin typeface="+mn-lt"/>
                <a:ea typeface="+mn-ea"/>
                <a:cs typeface="+mn-cs"/>
              </a:rPr>
              <a:t>　　　　作成に同意した団体＝</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団体）に</a:t>
            </a:r>
          </a:p>
          <a:p>
            <a:r>
              <a:rPr kumimoji="1" lang="ja-JP" altLang="ja-JP" sz="1200" kern="1200" dirty="0" smtClean="0">
                <a:solidFill>
                  <a:schemeClr val="tx1"/>
                </a:solidFill>
                <a:effectLst/>
                <a:latin typeface="+mn-lt"/>
                <a:ea typeface="+mn-ea"/>
                <a:cs typeface="+mn-cs"/>
              </a:rPr>
              <a:t>　　　　チラシとクリアファイルを郵送。</a:t>
            </a:r>
          </a:p>
          <a:p>
            <a:r>
              <a:rPr kumimoji="1" lang="ja-JP" altLang="ja-JP" sz="1200" kern="1200" dirty="0" smtClean="0">
                <a:solidFill>
                  <a:schemeClr val="tx1"/>
                </a:solidFill>
                <a:effectLst/>
                <a:latin typeface="+mn-lt"/>
                <a:ea typeface="+mn-ea"/>
                <a:cs typeface="+mn-cs"/>
              </a:rPr>
              <a:t>　Ｂ．大阪クラブのメンバ－各々、職場</a:t>
            </a:r>
          </a:p>
          <a:p>
            <a:r>
              <a:rPr kumimoji="1" lang="ja-JP" altLang="ja-JP" sz="1200" kern="1200" dirty="0" smtClean="0">
                <a:solidFill>
                  <a:schemeClr val="tx1"/>
                </a:solidFill>
                <a:effectLst/>
                <a:latin typeface="+mn-lt"/>
                <a:ea typeface="+mn-ea"/>
                <a:cs typeface="+mn-cs"/>
              </a:rPr>
              <a:t>　　　居住地域でチラシを配ってＰＲしました。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15</a:t>
            </a:fld>
            <a:endParaRPr kumimoji="1" lang="ja-JP" altLang="en-US"/>
          </a:p>
        </p:txBody>
      </p:sp>
    </p:spTree>
    <p:extLst>
      <p:ext uri="{BB962C8B-B14F-4D97-AF65-F5344CB8AC3E}">
        <p14:creationId xmlns:p14="http://schemas.microsoft.com/office/powerpoint/2010/main" xmlns="" val="180460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ja-JP" altLang="ja-JP" sz="1200" b="1" kern="1200" dirty="0" smtClean="0">
                <a:solidFill>
                  <a:schemeClr val="tx1"/>
                </a:solidFill>
                <a:effectLst/>
                <a:latin typeface="+mn-lt"/>
                <a:ea typeface="+mn-ea"/>
                <a:cs typeface="+mn-cs"/>
              </a:rPr>
              <a:t>プレ・アピール（街頭アピール）</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日　時：</a:t>
            </a:r>
            <a:r>
              <a:rPr kumimoji="1" lang="ja-JP" altLang="ja-JP" sz="1200" b="1" kern="1200" dirty="0" smtClean="0">
                <a:solidFill>
                  <a:schemeClr val="tx1"/>
                </a:solidFill>
                <a:effectLst/>
                <a:latin typeface="+mn-lt"/>
                <a:ea typeface="+mn-ea"/>
                <a:cs typeface="+mn-cs"/>
              </a:rPr>
              <a:t>４月１０日（木）　７：００～８：００</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場　所：</a:t>
            </a:r>
            <a:r>
              <a:rPr kumimoji="1" lang="ja-JP" altLang="ja-JP" sz="1200" b="1" kern="1200" dirty="0" smtClean="0">
                <a:solidFill>
                  <a:schemeClr val="tx1"/>
                </a:solidFill>
                <a:effectLst/>
                <a:latin typeface="+mn-lt"/>
                <a:ea typeface="+mn-ea"/>
                <a:cs typeface="+mn-cs"/>
              </a:rPr>
              <a:t>ＪＲ和歌山駅前</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参加者：</a:t>
            </a:r>
            <a:r>
              <a:rPr kumimoji="1" lang="en-US" altLang="ja-JP" sz="1200" kern="1200" dirty="0" smtClean="0">
                <a:solidFill>
                  <a:schemeClr val="tx1"/>
                </a:solidFill>
                <a:effectLst/>
                <a:latin typeface="+mn-lt"/>
                <a:ea typeface="+mn-ea"/>
                <a:cs typeface="+mn-cs"/>
              </a:rPr>
              <a:t>BPW</a:t>
            </a:r>
            <a:r>
              <a:rPr kumimoji="1" lang="ja-JP" altLang="ja-JP" sz="1200" kern="1200" dirty="0" smtClean="0">
                <a:solidFill>
                  <a:schemeClr val="tx1"/>
                </a:solidFill>
                <a:effectLst/>
                <a:latin typeface="+mn-lt"/>
                <a:ea typeface="+mn-ea"/>
                <a:cs typeface="+mn-cs"/>
              </a:rPr>
              <a:t>和歌山クラブ会員等</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１０名</a:t>
            </a:r>
            <a:r>
              <a:rPr kumimoji="1" lang="en-US" altLang="ja-JP" sz="1200" kern="1200" dirty="0" smtClean="0">
                <a:solidFill>
                  <a:schemeClr val="tx1"/>
                </a:solidFill>
                <a:effectLst/>
                <a:latin typeface="+mn-lt"/>
                <a:ea typeface="+mn-ea"/>
                <a:cs typeface="+mn-cs"/>
              </a:rPr>
              <a:t>)</a:t>
            </a:r>
            <a:r>
              <a:rPr kumimoji="1" lang="ja-JP" altLang="ja-JP" sz="1200" b="1"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内　容：ＥＰＤ広報チラシを、テーマカラーの赤いジャンパーを着た会員が配布した</a:t>
            </a:r>
          </a:p>
          <a:p>
            <a:r>
              <a:rPr kumimoji="1" lang="en-US" altLang="ja-JP" sz="1200" b="1"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kern="1200" dirty="0" smtClean="0">
                <a:solidFill>
                  <a:schemeClr val="tx1"/>
                </a:solidFill>
                <a:effectLst/>
                <a:latin typeface="+mn-lt"/>
                <a:ea typeface="+mn-ea"/>
                <a:cs typeface="+mn-cs"/>
              </a:rPr>
              <a:t>プレ・アピール（関係先訪問）</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日　時：</a:t>
            </a:r>
            <a:r>
              <a:rPr kumimoji="1" lang="ja-JP" altLang="ja-JP" sz="1200" b="1" kern="1200" dirty="0" smtClean="0">
                <a:solidFill>
                  <a:schemeClr val="tx1"/>
                </a:solidFill>
                <a:effectLst/>
                <a:latin typeface="+mn-lt"/>
                <a:ea typeface="+mn-ea"/>
                <a:cs typeface="+mn-cs"/>
              </a:rPr>
              <a:t>４月１０日（木）　９：００～１７：００</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訪問先：労働局、県庁、和歌山市役所、マスコミ各社など（別紙参照）</a:t>
            </a:r>
          </a:p>
          <a:p>
            <a:r>
              <a:rPr kumimoji="1" lang="ja-JP" altLang="ja-JP" sz="1200" kern="1200" dirty="0" smtClean="0">
                <a:solidFill>
                  <a:schemeClr val="tx1"/>
                </a:solidFill>
                <a:effectLst/>
                <a:latin typeface="+mn-lt"/>
                <a:ea typeface="+mn-ea"/>
                <a:cs typeface="+mn-cs"/>
              </a:rPr>
              <a:t>訪問者：和歌山クラブ役員、日本ＢＰＷ連合会前理事長（４名）</a:t>
            </a:r>
          </a:p>
          <a:p>
            <a:r>
              <a:rPr kumimoji="1" lang="ja-JP" altLang="ja-JP" sz="1200" kern="1200" dirty="0" smtClean="0">
                <a:solidFill>
                  <a:schemeClr val="tx1"/>
                </a:solidFill>
                <a:effectLst/>
                <a:latin typeface="+mn-lt"/>
                <a:ea typeface="+mn-ea"/>
                <a:cs typeface="+mn-cs"/>
              </a:rPr>
              <a:t>　　内　容：ＥＰＤ活動の説明とアピール等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b="1" kern="1200" dirty="0" smtClean="0">
                <a:solidFill>
                  <a:schemeClr val="tx1"/>
                </a:solidFill>
                <a:effectLst/>
                <a:latin typeface="+mn-lt"/>
                <a:ea typeface="+mn-ea"/>
                <a:cs typeface="+mn-cs"/>
              </a:rPr>
              <a:t>街頭アピール</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日　時：</a:t>
            </a:r>
            <a:r>
              <a:rPr kumimoji="1" lang="ja-JP" altLang="ja-JP" sz="1200" b="1" kern="1200" dirty="0" smtClean="0">
                <a:solidFill>
                  <a:schemeClr val="tx1"/>
                </a:solidFill>
                <a:effectLst/>
                <a:latin typeface="+mn-lt"/>
                <a:ea typeface="+mn-ea"/>
                <a:cs typeface="+mn-cs"/>
              </a:rPr>
              <a:t>４月１３日（日）　１１：００～１２：００</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場　所：</a:t>
            </a:r>
            <a:r>
              <a:rPr kumimoji="1" lang="ja-JP" altLang="ja-JP" sz="1200" b="1" kern="1200" dirty="0" smtClean="0">
                <a:solidFill>
                  <a:schemeClr val="tx1"/>
                </a:solidFill>
                <a:effectLst/>
                <a:latin typeface="+mn-lt"/>
                <a:ea typeface="+mn-ea"/>
                <a:cs typeface="+mn-cs"/>
              </a:rPr>
              <a:t>ＪＲ和歌山駅前</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参加者：</a:t>
            </a:r>
            <a:r>
              <a:rPr kumimoji="1" lang="en-US" altLang="ja-JP" sz="1200" kern="1200" dirty="0" smtClean="0">
                <a:solidFill>
                  <a:schemeClr val="tx1"/>
                </a:solidFill>
                <a:effectLst/>
                <a:latin typeface="+mn-lt"/>
                <a:ea typeface="+mn-ea"/>
                <a:cs typeface="+mn-cs"/>
              </a:rPr>
              <a:t>BPW</a:t>
            </a:r>
            <a:r>
              <a:rPr kumimoji="1" lang="ja-JP" altLang="ja-JP" sz="1200" kern="1200" dirty="0" smtClean="0">
                <a:solidFill>
                  <a:schemeClr val="tx1"/>
                </a:solidFill>
                <a:effectLst/>
                <a:latin typeface="+mn-lt"/>
                <a:ea typeface="+mn-ea"/>
                <a:cs typeface="+mn-cs"/>
              </a:rPr>
              <a:t>和歌山クラブ会員等（５名）</a:t>
            </a:r>
          </a:p>
          <a:p>
            <a:r>
              <a:rPr kumimoji="1" lang="ja-JP" altLang="ja-JP" sz="1200" kern="1200" dirty="0" smtClean="0">
                <a:solidFill>
                  <a:schemeClr val="tx1"/>
                </a:solidFill>
                <a:effectLst/>
                <a:latin typeface="+mn-lt"/>
                <a:ea typeface="+mn-ea"/>
                <a:cs typeface="+mn-cs"/>
              </a:rPr>
              <a:t>内　容：ＥＰＤ広報チラシを、テーマカラーの赤いジャンパーを着た会員が配布した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16</a:t>
            </a:fld>
            <a:endParaRPr kumimoji="1" lang="ja-JP" altLang="en-US"/>
          </a:p>
        </p:txBody>
      </p:sp>
    </p:spTree>
    <p:extLst>
      <p:ext uri="{BB962C8B-B14F-4D97-AF65-F5344CB8AC3E}">
        <p14:creationId xmlns:p14="http://schemas.microsoft.com/office/powerpoint/2010/main" xmlns="" val="212080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　７日、香川労働局長、</a:t>
            </a:r>
          </a:p>
          <a:p>
            <a:r>
              <a:rPr kumimoji="1" lang="ja-JP" altLang="ja-JP" sz="1200" kern="1200" dirty="0" smtClean="0">
                <a:solidFill>
                  <a:schemeClr val="tx1"/>
                </a:solidFill>
                <a:effectLst/>
                <a:latin typeface="+mn-lt"/>
                <a:ea typeface="+mn-ea"/>
                <a:cs typeface="+mn-cs"/>
              </a:rPr>
              <a:t>　１０日、高松市長、香川県知事（総務部長）、高松商工会議所</a:t>
            </a:r>
          </a:p>
          <a:p>
            <a:r>
              <a:rPr kumimoji="1" lang="ja-JP" altLang="ja-JP" sz="1200" kern="1200" dirty="0" smtClean="0">
                <a:solidFill>
                  <a:schemeClr val="tx1"/>
                </a:solidFill>
                <a:effectLst/>
                <a:latin typeface="+mn-lt"/>
                <a:ea typeface="+mn-ea"/>
                <a:cs typeface="+mn-cs"/>
              </a:rPr>
              <a:t>　　　　　　香川経済同友会、高松青年会議所、連合香川</a:t>
            </a:r>
          </a:p>
          <a:p>
            <a:r>
              <a:rPr kumimoji="1" lang="ja-JP" altLang="ja-JP" sz="1200" kern="1200" dirty="0" smtClean="0">
                <a:solidFill>
                  <a:schemeClr val="tx1"/>
                </a:solidFill>
                <a:effectLst/>
                <a:latin typeface="+mn-lt"/>
                <a:ea typeface="+mn-ea"/>
                <a:cs typeface="+mn-cs"/>
              </a:rPr>
              <a:t>　１３日、三越前キャンペーンを実施しました。</a:t>
            </a:r>
          </a:p>
          <a:p>
            <a:r>
              <a:rPr kumimoji="1" lang="ja-JP" altLang="ja-JP" sz="1200" kern="1200" dirty="0" smtClean="0">
                <a:solidFill>
                  <a:schemeClr val="tx1"/>
                </a:solidFill>
                <a:effectLst/>
                <a:latin typeface="+mn-lt"/>
                <a:ea typeface="+mn-ea"/>
                <a:cs typeface="+mn-cs"/>
              </a:rPr>
              <a:t>　なお、これに先駆け、香川県、高松市へは担当部署への説明に行きました。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17</a:t>
            </a:fld>
            <a:endParaRPr kumimoji="1" lang="ja-JP" altLang="en-US"/>
          </a:p>
        </p:txBody>
      </p:sp>
    </p:spTree>
    <p:extLst>
      <p:ext uri="{BB962C8B-B14F-4D97-AF65-F5344CB8AC3E}">
        <p14:creationId xmlns:p14="http://schemas.microsoft.com/office/powerpoint/2010/main" xmlns="" val="11976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今年は対象を昨年・１昨年からさらに市民と直接触れ合う場やクラスに拡大して以下のようにキャンペーンをいたしました</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①    </a:t>
            </a:r>
            <a:r>
              <a:rPr kumimoji="1" lang="ja-JP" altLang="ja-JP" sz="1200" kern="1200" dirty="0" smtClean="0">
                <a:solidFill>
                  <a:schemeClr val="tx1"/>
                </a:solidFill>
                <a:effectLst/>
                <a:latin typeface="+mn-lt"/>
                <a:ea typeface="+mn-ea"/>
                <a:cs typeface="+mn-cs"/>
              </a:rPr>
              <a:t>小倉駅前ペデステリアンデッキで街頭キャンペーン。</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②    </a:t>
            </a:r>
            <a:r>
              <a:rPr kumimoji="1" lang="ja-JP" altLang="ja-JP" sz="1200" kern="1200" dirty="0" smtClean="0">
                <a:solidFill>
                  <a:schemeClr val="tx1"/>
                </a:solidFill>
                <a:effectLst/>
                <a:latin typeface="+mn-lt"/>
                <a:ea typeface="+mn-ea"/>
                <a:cs typeface="+mn-cs"/>
              </a:rPr>
              <a:t>行政関係：北九州市子ども家庭局男共同参画部（部長、課長、係長、一般職員）</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北九州市環境局環境政策部環境学習課（課長）　</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③    </a:t>
            </a:r>
            <a:r>
              <a:rPr kumimoji="1" lang="ja-JP" altLang="ja-JP" sz="1200" kern="1200" dirty="0" smtClean="0">
                <a:solidFill>
                  <a:schemeClr val="tx1"/>
                </a:solidFill>
                <a:effectLst/>
                <a:latin typeface="+mn-lt"/>
                <a:ea typeface="+mn-ea"/>
                <a:cs typeface="+mn-cs"/>
              </a:rPr>
              <a:t>企業・会社や</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若者で構成されている団体：北九州商工会議所（事務局長）北九州青年会議所（副理事）</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④    </a:t>
            </a:r>
            <a:r>
              <a:rPr kumimoji="1" lang="ja-JP" altLang="ja-JP" sz="1200" kern="1200" dirty="0" smtClean="0">
                <a:solidFill>
                  <a:schemeClr val="tx1"/>
                </a:solidFill>
                <a:effectLst/>
                <a:latin typeface="+mn-lt"/>
                <a:ea typeface="+mn-ea"/>
                <a:cs typeface="+mn-cs"/>
              </a:rPr>
              <a:t>公財・財団・公共団体など：</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（公財）アジア女性交流・研究フォーラム（専務理事）</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（公財）国際東アジア研究センター（</a:t>
            </a:r>
            <a:r>
              <a:rPr kumimoji="1" lang="en-US" altLang="ja-JP" sz="1200" kern="1200" dirty="0" smtClean="0">
                <a:solidFill>
                  <a:schemeClr val="tx1"/>
                </a:solidFill>
                <a:effectLst/>
                <a:latin typeface="+mn-lt"/>
                <a:ea typeface="+mn-ea"/>
                <a:cs typeface="+mn-cs"/>
              </a:rPr>
              <a:t>ICSEAD</a:t>
            </a:r>
            <a:r>
              <a:rPr kumimoji="1" lang="ja-JP" altLang="ja-JP" sz="1200" kern="1200" dirty="0" smtClean="0">
                <a:solidFill>
                  <a:schemeClr val="tx1"/>
                </a:solidFill>
                <a:effectLst/>
                <a:latin typeface="+mn-lt"/>
                <a:ea typeface="+mn-ea"/>
                <a:cs typeface="+mn-cs"/>
              </a:rPr>
              <a:t>）（理事長）</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（公財）北九州活性化協議会（課員）北九州</a:t>
            </a:r>
            <a:r>
              <a:rPr kumimoji="1" lang="en-US" altLang="ja-JP" sz="1200" kern="1200" dirty="0" smtClean="0">
                <a:solidFill>
                  <a:schemeClr val="tx1"/>
                </a:solidFill>
                <a:effectLst/>
                <a:latin typeface="+mn-lt"/>
                <a:ea typeface="+mn-ea"/>
                <a:cs typeface="+mn-cs"/>
              </a:rPr>
              <a:t>ESD</a:t>
            </a:r>
            <a:r>
              <a:rPr kumimoji="1" lang="ja-JP" altLang="ja-JP" sz="1200" kern="1200" dirty="0" smtClean="0">
                <a:solidFill>
                  <a:schemeClr val="tx1"/>
                </a:solidFill>
                <a:effectLst/>
                <a:latin typeface="+mn-lt"/>
                <a:ea typeface="+mn-ea"/>
                <a:cs typeface="+mn-cs"/>
              </a:rPr>
              <a:t>協議会（事務局長）</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北九州国際交流協会（会長）</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⑤    </a:t>
            </a:r>
            <a:r>
              <a:rPr kumimoji="1" lang="ja-JP" altLang="ja-JP" sz="1200" kern="1200" dirty="0" smtClean="0">
                <a:solidFill>
                  <a:schemeClr val="tx1"/>
                </a:solidFill>
                <a:effectLst/>
                <a:latin typeface="+mn-lt"/>
                <a:ea typeface="+mn-ea"/>
                <a:cs typeface="+mn-cs"/>
              </a:rPr>
              <a:t>市民組織、市民センター、大学サテライトなど直接市民とふれあう場や学習・活動団体：</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北九州市環境ミュージアム（事務局長）</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北九州市男女共同参画センター（所長）</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北九州市ユースステーション　</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北九州市市民活動サポートセンター</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北九州市西部福祉センター</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北九州市八幡西区生涯総合学習センター</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北九州ひとみらいプレイス インフォーメーション</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九州国際大学　地域連携センター（サテライト・キャンパス）</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北九州イノベーションギャラリー</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北九州市立年長者研修大学校周望学舎「国際情報コース」</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社会教育推進の会</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親子ふれあいルームスタッフ研修会</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福岡県『翼の会』北九州ブロックの会</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北九州市男女共同参画地域推進員の会</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健和会病院看護師の会</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弁護士会「両性の平等に関する委員会」</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都市生活研究会</a:t>
            </a: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小倉カトリック教会　　女性の会　２０枚</a:t>
            </a:r>
          </a:p>
          <a:p>
            <a:r>
              <a:rPr kumimoji="1" lang="ja-JP" altLang="ja-JP" sz="1200" kern="1200" dirty="0" smtClean="0">
                <a:solidFill>
                  <a:schemeClr val="tx1"/>
                </a:solidFill>
                <a:effectLst/>
                <a:latin typeface="+mn-lt"/>
                <a:ea typeface="+mn-ea"/>
                <a:cs typeface="+mn-cs"/>
              </a:rPr>
              <a:t>　　　　　　　　北九州聖楽研究会　　　　　　　　３０枚</a:t>
            </a:r>
          </a:p>
          <a:p>
            <a:r>
              <a:rPr kumimoji="1" lang="ja-JP" altLang="ja-JP" sz="1200" kern="1200" dirty="0" smtClean="0">
                <a:solidFill>
                  <a:schemeClr val="tx1"/>
                </a:solidFill>
                <a:effectLst/>
                <a:latin typeface="+mn-lt"/>
                <a:ea typeface="+mn-ea"/>
                <a:cs typeface="+mn-cs"/>
              </a:rPr>
              <a:t>　　　　　　　　門司掖済会病院　　　　　　　　　１０枚</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並べ立てましたが、以上です。写真をいくつかに分けて送らせていただきます。</a:t>
            </a:r>
          </a:p>
          <a:p>
            <a:r>
              <a:rPr kumimoji="1" lang="ja-JP" altLang="ja-JP" sz="1200" kern="1200" dirty="0" smtClean="0">
                <a:solidFill>
                  <a:schemeClr val="tx1"/>
                </a:solidFill>
                <a:effectLst/>
                <a:latin typeface="+mn-lt"/>
                <a:ea typeface="+mn-ea"/>
                <a:cs typeface="+mn-cs"/>
              </a:rPr>
              <a:t>　　　　　　　　　　　　　　　　　　　　　北九州クラブ　池田美幸</a:t>
            </a: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18</a:t>
            </a:fld>
            <a:endParaRPr kumimoji="1" lang="ja-JP" altLang="en-US"/>
          </a:p>
        </p:txBody>
      </p:sp>
    </p:spTree>
    <p:extLst>
      <p:ext uri="{BB962C8B-B14F-4D97-AF65-F5344CB8AC3E}">
        <p14:creationId xmlns:p14="http://schemas.microsoft.com/office/powerpoint/2010/main" xmlns="" val="3948817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19</a:t>
            </a:fld>
            <a:endParaRPr kumimoji="1" lang="ja-JP" altLang="en-US"/>
          </a:p>
        </p:txBody>
      </p:sp>
    </p:spTree>
    <p:extLst>
      <p:ext uri="{BB962C8B-B14F-4D97-AF65-F5344CB8AC3E}">
        <p14:creationId xmlns:p14="http://schemas.microsoft.com/office/powerpoint/2010/main" xmlns="" val="22590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2</a:t>
            </a:fld>
            <a:endParaRPr kumimoji="1" lang="ja-JP" altLang="en-US"/>
          </a:p>
        </p:txBody>
      </p:sp>
    </p:spTree>
    <p:extLst>
      <p:ext uri="{BB962C8B-B14F-4D97-AF65-F5344CB8AC3E}">
        <p14:creationId xmlns:p14="http://schemas.microsoft.com/office/powerpoint/2010/main" xmlns="" val="277436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20</a:t>
            </a:fld>
            <a:endParaRPr kumimoji="1" lang="ja-JP" altLang="en-US"/>
          </a:p>
        </p:txBody>
      </p:sp>
    </p:spTree>
    <p:extLst>
      <p:ext uri="{BB962C8B-B14F-4D97-AF65-F5344CB8AC3E}">
        <p14:creationId xmlns:p14="http://schemas.microsoft.com/office/powerpoint/2010/main" xmlns="" val="350449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21</a:t>
            </a:fld>
            <a:endParaRPr kumimoji="1" lang="ja-JP" altLang="en-US"/>
          </a:p>
        </p:txBody>
      </p:sp>
    </p:spTree>
    <p:extLst>
      <p:ext uri="{BB962C8B-B14F-4D97-AF65-F5344CB8AC3E}">
        <p14:creationId xmlns:p14="http://schemas.microsoft.com/office/powerpoint/2010/main" xmlns="" val="3429158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22</a:t>
            </a:fld>
            <a:endParaRPr kumimoji="1" lang="ja-JP" altLang="en-US"/>
          </a:p>
        </p:txBody>
      </p:sp>
    </p:spTree>
    <p:extLst>
      <p:ext uri="{BB962C8B-B14F-4D97-AF65-F5344CB8AC3E}">
        <p14:creationId xmlns:p14="http://schemas.microsoft.com/office/powerpoint/2010/main" xmlns="" val="224059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3</a:t>
            </a:fld>
            <a:endParaRPr kumimoji="1" lang="ja-JP" altLang="en-US"/>
          </a:p>
        </p:txBody>
      </p:sp>
    </p:spTree>
    <p:extLst>
      <p:ext uri="{BB962C8B-B14F-4D97-AF65-F5344CB8AC3E}">
        <p14:creationId xmlns:p14="http://schemas.microsoft.com/office/powerpoint/2010/main" xmlns="" val="54023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4</a:t>
            </a:fld>
            <a:endParaRPr kumimoji="1" lang="ja-JP" altLang="en-US"/>
          </a:p>
        </p:txBody>
      </p:sp>
    </p:spTree>
    <p:extLst>
      <p:ext uri="{BB962C8B-B14F-4D97-AF65-F5344CB8AC3E}">
        <p14:creationId xmlns:p14="http://schemas.microsoft.com/office/powerpoint/2010/main" xmlns="" val="73884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5</a:t>
            </a:fld>
            <a:endParaRPr kumimoji="1" lang="ja-JP" altLang="en-US"/>
          </a:p>
        </p:txBody>
      </p:sp>
    </p:spTree>
    <p:extLst>
      <p:ext uri="{BB962C8B-B14F-4D97-AF65-F5344CB8AC3E}">
        <p14:creationId xmlns:p14="http://schemas.microsoft.com/office/powerpoint/2010/main" xmlns="" val="340248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6</a:t>
            </a:fld>
            <a:endParaRPr kumimoji="1" lang="ja-JP" altLang="en-US"/>
          </a:p>
        </p:txBody>
      </p:sp>
    </p:spTree>
    <p:extLst>
      <p:ext uri="{BB962C8B-B14F-4D97-AF65-F5344CB8AC3E}">
        <p14:creationId xmlns:p14="http://schemas.microsoft.com/office/powerpoint/2010/main" xmlns="" val="413920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7</a:t>
            </a:fld>
            <a:endParaRPr kumimoji="1" lang="ja-JP" altLang="en-US"/>
          </a:p>
        </p:txBody>
      </p:sp>
    </p:spTree>
    <p:extLst>
      <p:ext uri="{BB962C8B-B14F-4D97-AF65-F5344CB8AC3E}">
        <p14:creationId xmlns:p14="http://schemas.microsoft.com/office/powerpoint/2010/main" xmlns="" val="356366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484800-CC03-497D-BA95-74AD8A5D9A91}" type="slidenum">
              <a:rPr kumimoji="1" lang="ja-JP" altLang="en-US" smtClean="0"/>
              <a:pPr/>
              <a:t>8</a:t>
            </a:fld>
            <a:endParaRPr kumimoji="1" lang="ja-JP" altLang="en-US"/>
          </a:p>
        </p:txBody>
      </p:sp>
    </p:spTree>
    <p:extLst>
      <p:ext uri="{BB962C8B-B14F-4D97-AF65-F5344CB8AC3E}">
        <p14:creationId xmlns:p14="http://schemas.microsoft.com/office/powerpoint/2010/main" xmlns="" val="60766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64272CC-0411-44C5-9063-1F30D5315ACC}" type="slidenum">
              <a:rPr kumimoji="1" lang="ja-JP" altLang="en-US" smtClean="0"/>
              <a:pPr/>
              <a:t>9</a:t>
            </a:fld>
            <a:endParaRPr kumimoji="1" lang="ja-JP" altLang="en-US"/>
          </a:p>
        </p:txBody>
      </p:sp>
    </p:spTree>
    <p:extLst>
      <p:ext uri="{BB962C8B-B14F-4D97-AF65-F5344CB8AC3E}">
        <p14:creationId xmlns:p14="http://schemas.microsoft.com/office/powerpoint/2010/main" xmlns="" val="87377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8" name="Slide Number Placeholder 7"/>
          <p:cNvSpPr>
            <a:spLocks noGrp="1"/>
          </p:cNvSpPr>
          <p:nvPr>
            <p:ph type="sldNum" sz="quarter" idx="11"/>
          </p:nvPr>
        </p:nvSpPr>
        <p:spPr/>
        <p:txBody>
          <a:bodyPr/>
          <a:lstStyle/>
          <a:p>
            <a:fld id="{F20CEC69-E1EC-4BDA-9B1A-CF86D452FE07}" type="slidenum">
              <a:rPr kumimoji="1" lang="ja-JP" altLang="en-US" smtClean="0"/>
              <a:pPr/>
              <a:t>&lt;#&gt;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0CEC69-E1EC-4BDA-9B1A-CF86D452FE07}" type="slidenum">
              <a:rPr kumimoji="1" lang="ja-JP" altLang="en-US" smtClean="0"/>
              <a:pPr/>
              <a:t>&lt;#&gt;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2AEFF0A-78BF-4927-B172-84C80AADBE57}" type="datetimeFigureOut">
              <a:rPr kumimoji="1" lang="ja-JP" altLang="en-US" smtClean="0"/>
              <a:pPr/>
              <a:t>2014/6/27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20CEC69-E1EC-4BDA-9B1A-CF86D452FE07}" type="slidenum">
              <a:rPr kumimoji="1" lang="ja-JP" altLang="en-US" smtClean="0"/>
              <a:pPr/>
              <a:t>&lt;#&gt;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2AEFF0A-78BF-4927-B172-84C80AADBE57}" type="datetimeFigureOut">
              <a:rPr kumimoji="1" lang="ja-JP" altLang="en-US" smtClean="0"/>
              <a:pPr/>
              <a:t>2014/6/27</a:t>
            </a:fld>
            <a:endParaRPr kumimoji="1" lang="ja-JP"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20CEC69-E1EC-4BDA-9B1A-CF86D452FE07}" type="slidenum">
              <a:rPr kumimoji="1" lang="ja-JP" altLang="en-US" smtClean="0"/>
              <a:pPr/>
              <a:t>&lt;#&gt;</a:t>
            </a:fld>
            <a:endParaRPr kumimoji="1" lang="ja-JP"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hyperlink" Target="http://www2.nbc-nagasaki.co.jp/podcast/media/1/with140409.mp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https://encrypted-tbn0.gstatic.com/images?q=tbn:ANd9GcTF-vjcYEWk1dDXx0ytCItUTRM-XOfUTvAlkGxy9twmpE0lpsmq1Q" TargetMode="External"/><Relationship Id="rId5" Type="http://schemas.openxmlformats.org/officeDocument/2006/relationships/image" Target="../media/image34.jpeg"/><Relationship Id="rId4" Type="http://schemas.openxmlformats.org/officeDocument/2006/relationships/hyperlink" Target="https://www.google.co.jp/imgres?imgurl=http://www.tfm.co.jp/cms/media/335/kurosaki.jpg&amp;imgrefurl=http://www.tfm.co.jp/links/index.php?itemid=50062&amp;catid=1130&amp;docid=NIeTvF4TL_PX2M&amp;tbnid=-7jQ1rPKKr2zGM:&amp;w=200&amp;h=250&amp;ei=oXxOU9SkE9H78QWWsoG4BQ&amp;ved=0CAIQxiAwAA&amp;iact=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ＥＰＤ </a:t>
            </a:r>
            <a:r>
              <a:rPr kumimoji="1" lang="en-US" altLang="ja-JP" dirty="0" smtClean="0"/>
              <a:t>in JAPAN</a:t>
            </a:r>
            <a:endParaRPr kumimoji="1" lang="ja-JP" altLang="en-US" dirty="0"/>
          </a:p>
        </p:txBody>
      </p:sp>
      <p:sp>
        <p:nvSpPr>
          <p:cNvPr id="3" name="サブタイトル 2"/>
          <p:cNvSpPr>
            <a:spLocks noGrp="1"/>
          </p:cNvSpPr>
          <p:nvPr>
            <p:ph type="subTitle" idx="1"/>
          </p:nvPr>
        </p:nvSpPr>
        <p:spPr/>
        <p:txBody>
          <a:bodyPr>
            <a:noAutofit/>
          </a:bodyPr>
          <a:lstStyle/>
          <a:p>
            <a:r>
              <a:rPr kumimoji="1" lang="en-US" altLang="ja-JP" sz="1400" dirty="0" smtClean="0"/>
              <a:t>BPWJAPAN</a:t>
            </a:r>
          </a:p>
          <a:p>
            <a:r>
              <a:rPr lang="en-US" altLang="ja-JP" sz="1400" dirty="0" smtClean="0"/>
              <a:t>President</a:t>
            </a:r>
          </a:p>
          <a:p>
            <a:r>
              <a:rPr kumimoji="1" lang="en-US" altLang="ja-JP" sz="1400" dirty="0" err="1" smtClean="0"/>
              <a:t>Haniwa</a:t>
            </a:r>
            <a:r>
              <a:rPr kumimoji="1" lang="en-US" altLang="ja-JP" sz="1400" dirty="0" smtClean="0"/>
              <a:t> NATORI</a:t>
            </a:r>
          </a:p>
          <a:p>
            <a:endParaRPr kumimoji="1" lang="ja-JP" altLang="en-US" sz="1400" dirty="0"/>
          </a:p>
        </p:txBody>
      </p:sp>
    </p:spTree>
    <p:extLst>
      <p:ext uri="{BB962C8B-B14F-4D97-AF65-F5344CB8AC3E}">
        <p14:creationId xmlns:p14="http://schemas.microsoft.com/office/powerpoint/2010/main" xmlns="" val="671911070"/>
      </p:ext>
    </p:extLst>
  </p:cSld>
  <p:clrMapOvr>
    <a:masterClrMapping/>
  </p:clrMapOvr>
  <mc:AlternateContent xmlns:mc="http://schemas.openxmlformats.org/markup-compatibility/2006">
    <mc:Choice xmlns:p14="http://schemas.microsoft.com/office/powerpoint/2010/main" xmlns="" Requires="p14">
      <p:transition spd="slow" p14:dur="2000" advTm="2275"/>
    </mc:Choice>
    <mc:Fallback>
      <p:transition spd="slow" advTm="227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08_EPD\写真\2013山形\DSCF049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1700808"/>
            <a:ext cx="3342629" cy="22261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コンテンツ プレースホルダー 2"/>
          <p:cNvSpPr>
            <a:spLocks noGrp="1"/>
          </p:cNvSpPr>
          <p:nvPr>
            <p:ph idx="1"/>
          </p:nvPr>
        </p:nvSpPr>
        <p:spPr/>
        <p:txBody>
          <a:bodyPr/>
          <a:lstStyle/>
          <a:p>
            <a:pPr marL="109728" indent="0">
              <a:buNone/>
            </a:pPr>
            <a:r>
              <a:rPr lang="ja-JP" altLang="en-US" dirty="0" smtClean="0"/>
              <a:t>　　　　　　　　</a:t>
            </a:r>
            <a:endParaRPr lang="en-US" altLang="ja-JP" dirty="0" smtClean="0"/>
          </a:p>
          <a:p>
            <a:pPr marL="109728" indent="0">
              <a:buNone/>
            </a:pPr>
            <a:endParaRPr kumimoji="1" lang="en-US" altLang="ja-JP" sz="1100" dirty="0" smtClean="0"/>
          </a:p>
          <a:p>
            <a:pPr marL="109728" indent="0">
              <a:buNone/>
            </a:pPr>
            <a:endParaRPr kumimoji="1" lang="ja-JP" altLang="en-US" sz="1800" dirty="0"/>
          </a:p>
        </p:txBody>
      </p:sp>
      <p:sp>
        <p:nvSpPr>
          <p:cNvPr id="2" name="タイトル 1"/>
          <p:cNvSpPr>
            <a:spLocks noGrp="1"/>
          </p:cNvSpPr>
          <p:nvPr>
            <p:ph type="title"/>
          </p:nvPr>
        </p:nvSpPr>
        <p:spPr>
          <a:xfrm>
            <a:off x="457200" y="274638"/>
            <a:ext cx="8147248" cy="1143000"/>
          </a:xfrm>
        </p:spPr>
        <p:txBody>
          <a:bodyPr>
            <a:noAutofit/>
          </a:bodyPr>
          <a:lstStyle/>
          <a:p>
            <a:r>
              <a:rPr lang="en-US" altLang="ja-JP" sz="2800" dirty="0" err="1" smtClean="0"/>
              <a:t>yamagata</a:t>
            </a:r>
            <a:r>
              <a:rPr lang="en-US" altLang="ja-JP" sz="2800" dirty="0" smtClean="0"/>
              <a:t> club requested bureaus concerned by documents</a:t>
            </a:r>
            <a:endParaRPr kumimoji="1" lang="ja-JP" altLang="en-US" sz="2800" dirty="0"/>
          </a:p>
        </p:txBody>
      </p:sp>
      <p:pic>
        <p:nvPicPr>
          <p:cNvPr id="3074" name="Picture 2" descr="D:\08_EPD\写真\2013山形\DSCF04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128501"/>
            <a:ext cx="3528392" cy="215442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D:\08_EPD\写真\2013山形\DSCF049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63688" y="1700808"/>
            <a:ext cx="2374893"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テキスト ボックス 6"/>
          <p:cNvSpPr txBox="1"/>
          <p:nvPr/>
        </p:nvSpPr>
        <p:spPr>
          <a:xfrm>
            <a:off x="683568" y="4941168"/>
            <a:ext cx="3600400" cy="1477328"/>
          </a:xfrm>
          <a:prstGeom prst="rect">
            <a:avLst/>
          </a:prstGeom>
          <a:noFill/>
        </p:spPr>
        <p:txBody>
          <a:bodyPr wrap="square" rtlCol="0">
            <a:spAutoFit/>
          </a:bodyPr>
          <a:lstStyle/>
          <a:p>
            <a:r>
              <a:rPr lang="en-US" altLang="ja-JP" dirty="0" smtClean="0"/>
              <a:t>These photos were from 2013 campaign.  We were very busy preparing for the  </a:t>
            </a:r>
            <a:r>
              <a:rPr lang="en-US" altLang="ja-JP" dirty="0" err="1" smtClean="0"/>
              <a:t>BPW</a:t>
            </a:r>
            <a:r>
              <a:rPr lang="en-US" altLang="ja-JP" dirty="0" smtClean="0"/>
              <a:t> Japan conference at May.</a:t>
            </a:r>
          </a:p>
          <a:p>
            <a:endParaRPr kumimoji="1" lang="ja-JP" altLang="en-US" dirty="0"/>
          </a:p>
        </p:txBody>
      </p:sp>
    </p:spTree>
    <p:extLst>
      <p:ext uri="{BB962C8B-B14F-4D97-AF65-F5344CB8AC3E}">
        <p14:creationId xmlns:p14="http://schemas.microsoft.com/office/powerpoint/2010/main" xmlns="" val="2630999790"/>
      </p:ext>
    </p:extLst>
  </p:cSld>
  <p:clrMapOvr>
    <a:masterClrMapping/>
  </p:clrMapOvr>
  <mc:AlternateContent xmlns:mc="http://schemas.openxmlformats.org/markup-compatibility/2006">
    <mc:Choice xmlns:p14="http://schemas.microsoft.com/office/powerpoint/2010/main" xmlns="" Requires="p14">
      <p:transition spd="slow" p14:dur="2000" advTm="3289"/>
    </mc:Choice>
    <mc:Fallback>
      <p:transition spd="slow" advTm="328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08_EPD\写真\2014東京\DSC01229-1.jpg"/>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l="14314" t="35357" r="5848" b="12447"/>
          <a:stretch/>
        </p:blipFill>
        <p:spPr bwMode="auto">
          <a:xfrm>
            <a:off x="1547664" y="1268760"/>
            <a:ext cx="5794585" cy="2853396"/>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D:\08_EPD\写真\2014東京\__ 3.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5604" t="-927" r="22057" b="17782"/>
          <a:stretch/>
        </p:blipFill>
        <p:spPr bwMode="auto">
          <a:xfrm>
            <a:off x="3563888" y="4323735"/>
            <a:ext cx="2533446" cy="25342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タイトル 1"/>
          <p:cNvSpPr>
            <a:spLocks noGrp="1"/>
          </p:cNvSpPr>
          <p:nvPr>
            <p:ph type="title"/>
          </p:nvPr>
        </p:nvSpPr>
        <p:spPr>
          <a:xfrm>
            <a:off x="467544" y="332656"/>
            <a:ext cx="7427168" cy="576064"/>
          </a:xfrm>
        </p:spPr>
        <p:txBody>
          <a:bodyPr>
            <a:normAutofit/>
          </a:bodyPr>
          <a:lstStyle/>
          <a:p>
            <a:r>
              <a:rPr kumimoji="1" lang="en-US" altLang="ja-JP" sz="2800" dirty="0" smtClean="0"/>
              <a:t>Tokyo club</a:t>
            </a:r>
            <a:endParaRPr kumimoji="1" lang="ja-JP" altLang="en-US" sz="2800" dirty="0"/>
          </a:p>
        </p:txBody>
      </p:sp>
      <p:pic>
        <p:nvPicPr>
          <p:cNvPr id="4100" name="Picture 4" descr="D:\08_EPD\写真\2014東京\__ 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6612" r="20605"/>
          <a:stretch/>
        </p:blipFill>
        <p:spPr bwMode="auto">
          <a:xfrm>
            <a:off x="6372200" y="3573016"/>
            <a:ext cx="2551471"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テキスト ボックス 2"/>
          <p:cNvSpPr txBox="1"/>
          <p:nvPr/>
        </p:nvSpPr>
        <p:spPr>
          <a:xfrm>
            <a:off x="395536" y="4437112"/>
            <a:ext cx="3384376" cy="1938992"/>
          </a:xfrm>
          <a:prstGeom prst="rect">
            <a:avLst/>
          </a:prstGeom>
          <a:noFill/>
        </p:spPr>
        <p:txBody>
          <a:bodyPr wrap="square" rtlCol="0">
            <a:spAutoFit/>
          </a:bodyPr>
          <a:lstStyle/>
          <a:p>
            <a:r>
              <a:rPr lang="en-US" altLang="ja-JP" b="1" dirty="0" smtClean="0"/>
              <a:t>In front of Tokyo station, we appealed </a:t>
            </a:r>
            <a:r>
              <a:rPr lang="en-US" altLang="ja-JP" b="1" dirty="0"/>
              <a:t>to </a:t>
            </a:r>
            <a:r>
              <a:rPr lang="en-US" altLang="ja-JP" b="1" dirty="0" smtClean="0"/>
              <a:t>passerby.  Young members also joined the campaign.</a:t>
            </a:r>
          </a:p>
          <a:p>
            <a:endParaRPr kumimoji="1" lang="en-US" altLang="ja-JP" sz="2400" dirty="0" smtClean="0"/>
          </a:p>
          <a:p>
            <a:endParaRPr kumimoji="1" lang="ja-JP" altLang="en-US" sz="2400" dirty="0"/>
          </a:p>
        </p:txBody>
      </p:sp>
    </p:spTree>
    <p:extLst>
      <p:ext uri="{BB962C8B-B14F-4D97-AF65-F5344CB8AC3E}">
        <p14:creationId xmlns:p14="http://schemas.microsoft.com/office/powerpoint/2010/main" xmlns="" val="2077347229"/>
      </p:ext>
    </p:extLst>
  </p:cSld>
  <p:clrMapOvr>
    <a:masterClrMapping/>
  </p:clrMapOvr>
  <mc:AlternateContent xmlns:mc="http://schemas.openxmlformats.org/markup-compatibility/2006">
    <mc:Choice xmlns:p14="http://schemas.microsoft.com/office/powerpoint/2010/main" xmlns="" Requires="p14">
      <p:transition spd="slow" p14:dur="2000" advTm="399"/>
    </mc:Choice>
    <mc:Fallback>
      <p:transition spd="slow" advTm="39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48680"/>
            <a:ext cx="8075240" cy="1282155"/>
          </a:xfrm>
        </p:spPr>
        <p:txBody>
          <a:bodyPr>
            <a:noAutofit/>
          </a:bodyPr>
          <a:lstStyle/>
          <a:p>
            <a:r>
              <a:rPr lang="en-US" altLang="ja-JP" sz="2400" dirty="0" smtClean="0"/>
              <a:t/>
            </a:r>
            <a:br>
              <a:rPr lang="en-US" altLang="ja-JP" sz="2400" dirty="0" smtClean="0"/>
            </a:br>
            <a:r>
              <a:rPr lang="en-US" altLang="ja-JP" sz="2400" dirty="0" smtClean="0"/>
              <a:t/>
            </a:r>
            <a:br>
              <a:rPr lang="en-US" altLang="ja-JP" sz="2400" dirty="0" smtClean="0"/>
            </a:br>
            <a:r>
              <a:rPr lang="en-US" altLang="ja-JP" sz="2400" dirty="0" smtClean="0"/>
              <a:t/>
            </a:r>
            <a:br>
              <a:rPr lang="en-US" altLang="ja-JP" sz="2400" dirty="0" smtClean="0"/>
            </a:br>
            <a:r>
              <a:rPr lang="en-US" altLang="ja-JP" sz="2400" dirty="0" smtClean="0"/>
              <a:t>Yamanashi club </a:t>
            </a:r>
            <a:r>
              <a:rPr lang="en-US" altLang="ja-JP" sz="2400" dirty="0" smtClean="0">
                <a:solidFill>
                  <a:srgbClr val="CC0000"/>
                </a:solidFill>
              </a:rPr>
              <a:t>appeal</a:t>
            </a:r>
            <a:r>
              <a:rPr lang="en-US" altLang="ja-JP" sz="2400" dirty="0" smtClean="0"/>
              <a:t>ed AT </a:t>
            </a:r>
            <a:r>
              <a:rPr lang="en-US" altLang="ja-JP" sz="2400" dirty="0" err="1" smtClean="0"/>
              <a:t>kofu</a:t>
            </a:r>
            <a:r>
              <a:rPr lang="en-US" altLang="ja-JP" sz="2400" dirty="0" smtClean="0"/>
              <a:t> station, and visited  the </a:t>
            </a:r>
            <a:r>
              <a:rPr lang="en-US" altLang="ja-JP" sz="2400" dirty="0" err="1" smtClean="0"/>
              <a:t>yamanashi</a:t>
            </a:r>
            <a:r>
              <a:rPr lang="en-US" altLang="ja-JP" sz="2400" dirty="0" smtClean="0"/>
              <a:t> </a:t>
            </a:r>
            <a:r>
              <a:rPr lang="en-US" altLang="ja-JP" sz="2400" dirty="0" err="1" smtClean="0"/>
              <a:t>prefEcturAL</a:t>
            </a:r>
            <a:r>
              <a:rPr lang="en-US" altLang="ja-JP" sz="2400" dirty="0" smtClean="0"/>
              <a:t> GOVERNMENT,</a:t>
            </a:r>
            <a:r>
              <a:rPr lang="ja-JP" altLang="en-US" sz="2400" dirty="0" smtClean="0"/>
              <a:t>　</a:t>
            </a:r>
            <a:r>
              <a:rPr lang="en-US" altLang="ja-JP" sz="2400" dirty="0" smtClean="0"/>
              <a:t>AND</a:t>
            </a:r>
            <a:r>
              <a:rPr lang="ja-JP" altLang="en-US" sz="2400" dirty="0" smtClean="0"/>
              <a:t>　</a:t>
            </a:r>
            <a:r>
              <a:rPr lang="en-US" altLang="ja-JP" sz="2400" dirty="0" smtClean="0"/>
              <a:t>Labor</a:t>
            </a:r>
            <a:r>
              <a:rPr lang="ja-JP" altLang="en-US" sz="2400" dirty="0" smtClean="0"/>
              <a:t>　</a:t>
            </a:r>
            <a:r>
              <a:rPr lang="en-US" altLang="ja-JP" sz="2400" dirty="0" smtClean="0"/>
              <a:t>DEPARTMENT OF </a:t>
            </a:r>
            <a:r>
              <a:rPr lang="en-US" altLang="ja-JP" sz="2400" dirty="0" err="1" smtClean="0"/>
              <a:t>koFu</a:t>
            </a:r>
            <a:r>
              <a:rPr lang="en-US" altLang="ja-JP" sz="2400" dirty="0" smtClean="0"/>
              <a:t> city GOVERNMENT</a:t>
            </a:r>
            <a:r>
              <a:rPr lang="ja-JP" altLang="en-US" sz="2400" dirty="0" smtClean="0"/>
              <a:t>　</a:t>
            </a:r>
            <a:endParaRPr kumimoji="1" lang="ja-JP" altLang="en-US" sz="2400" dirty="0"/>
          </a:p>
        </p:txBody>
      </p:sp>
      <p:pic>
        <p:nvPicPr>
          <p:cNvPr id="5122" name="Picture 2" descr="D:\08_EPD\2014活動\山梨クラブ\P101028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774" t="17204" r="2258" b="28767"/>
          <a:stretch/>
        </p:blipFill>
        <p:spPr bwMode="auto">
          <a:xfrm>
            <a:off x="3203848" y="4149080"/>
            <a:ext cx="5370595" cy="239230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08_EPD\2014活動\山梨クラブ\P1010293.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4678" t="5161" r="4676" b="33119"/>
          <a:stretch/>
        </p:blipFill>
        <p:spPr bwMode="auto">
          <a:xfrm>
            <a:off x="899592" y="1916831"/>
            <a:ext cx="3352209" cy="206132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D:\08_EPD\2014活動\山梨クラブ\P1010295.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0969" t="8602" r="7418" b="45699"/>
          <a:stretch/>
        </p:blipFill>
        <p:spPr bwMode="auto">
          <a:xfrm>
            <a:off x="6660232" y="1844824"/>
            <a:ext cx="2131735" cy="1928991"/>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D:\08_EPD\2014活動\山梨クラブ\P1010297.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0000" t="9677" r="3871" b="15483"/>
          <a:stretch/>
        </p:blipFill>
        <p:spPr bwMode="auto">
          <a:xfrm>
            <a:off x="4427984" y="1844824"/>
            <a:ext cx="1944216" cy="1983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6879171"/>
      </p:ext>
    </p:extLst>
  </p:cSld>
  <p:clrMapOvr>
    <a:masterClrMapping/>
  </p:clrMapOvr>
  <mc:AlternateContent xmlns:mc="http://schemas.openxmlformats.org/markup-compatibility/2006">
    <mc:Choice xmlns:p14="http://schemas.microsoft.com/office/powerpoint/2010/main" xmlns="" Requires="p14">
      <p:transition spd="slow" p14:dur="2000" advTm="496"/>
    </mc:Choice>
    <mc:Fallback>
      <p:transition spd="slow" advTm="49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endParaRPr kumimoji="1" lang="ja-JP" altLang="en-US" sz="2600" dirty="0"/>
          </a:p>
        </p:txBody>
      </p:sp>
      <p:sp>
        <p:nvSpPr>
          <p:cNvPr id="2" name="タイトル 1"/>
          <p:cNvSpPr>
            <a:spLocks noGrp="1"/>
          </p:cNvSpPr>
          <p:nvPr>
            <p:ph type="title"/>
          </p:nvPr>
        </p:nvSpPr>
        <p:spPr>
          <a:xfrm>
            <a:off x="251520" y="476672"/>
            <a:ext cx="8435280" cy="1143000"/>
          </a:xfrm>
        </p:spPr>
        <p:txBody>
          <a:bodyPr>
            <a:noAutofit/>
          </a:bodyPr>
          <a:lstStyle/>
          <a:p>
            <a:r>
              <a:rPr lang="en-US" altLang="ja-JP" sz="2800" dirty="0" smtClean="0"/>
              <a:t>Nagoya club visited governor OF </a:t>
            </a:r>
            <a:br>
              <a:rPr lang="en-US" altLang="ja-JP" sz="2800" dirty="0" smtClean="0"/>
            </a:br>
            <a:r>
              <a:rPr lang="en-US" altLang="ja-JP" sz="2800" dirty="0" err="1" smtClean="0"/>
              <a:t>aichi</a:t>
            </a:r>
            <a:r>
              <a:rPr lang="en-US" altLang="ja-JP" sz="2800" dirty="0" smtClean="0"/>
              <a:t> PREFECTURE, and other offices concerned</a:t>
            </a:r>
            <a:endParaRPr kumimoji="1" lang="ja-JP" altLang="en-US" sz="2800" dirty="0"/>
          </a:p>
        </p:txBody>
      </p:sp>
      <p:pic>
        <p:nvPicPr>
          <p:cNvPr id="2050" name="Picture 2" descr="D:\08_EPD\2014活動\名古屋クラブ\愛知県公館でのEPD活動をアッピール.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018" t="20584" b="11579"/>
          <a:stretch/>
        </p:blipFill>
        <p:spPr bwMode="auto">
          <a:xfrm>
            <a:off x="451139" y="1772816"/>
            <a:ext cx="5792395" cy="26653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08_EPD\2014活動\名古屋クラブ\愛知労働局にてEPDアッピール.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30" t="2105" b="24443"/>
          <a:stretch/>
        </p:blipFill>
        <p:spPr bwMode="auto">
          <a:xfrm>
            <a:off x="467544" y="4005064"/>
            <a:ext cx="4483768" cy="2518610"/>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2052" name="Picture 4" descr="D:\08_EPD\2014活動\名古屋クラブ\名古屋市にてEPDをPR.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0351" t="5726" r="50787" b="32212"/>
          <a:stretch/>
        </p:blipFill>
        <p:spPr bwMode="auto">
          <a:xfrm>
            <a:off x="6479747" y="1772816"/>
            <a:ext cx="2164354" cy="21460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08_EPD\2014活動\名古屋クラブ\EPD中日新聞記事.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77651" y="3929645"/>
            <a:ext cx="2322818" cy="2912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7132311"/>
      </p:ext>
    </p:extLst>
  </p:cSld>
  <p:clrMapOvr>
    <a:masterClrMapping/>
  </p:clrMapOvr>
  <mc:AlternateContent xmlns:mc="http://schemas.openxmlformats.org/markup-compatibility/2006">
    <mc:Choice xmlns:p14="http://schemas.microsoft.com/office/powerpoint/2010/main" xmlns="" Requires="p14">
      <p:transition spd="slow" p14:dur="2000" advTm="52"/>
    </mc:Choice>
    <mc:Fallback>
      <p:transition spd="slow" advTm="5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23528" y="260648"/>
            <a:ext cx="8507288" cy="1371600"/>
          </a:xfrm>
        </p:spPr>
        <p:txBody>
          <a:bodyPr>
            <a:noAutofit/>
          </a:bodyPr>
          <a:lstStyle/>
          <a:p>
            <a:r>
              <a:rPr lang="en-US" altLang="ja-JP" sz="2800" dirty="0" smtClean="0"/>
              <a:t>Kyoto club </a:t>
            </a:r>
            <a:r>
              <a:rPr lang="en-US" altLang="ja-JP" sz="2800" dirty="0" smtClean="0">
                <a:solidFill>
                  <a:srgbClr val="CC0000"/>
                </a:solidFill>
              </a:rPr>
              <a:t>appeal</a:t>
            </a:r>
            <a:r>
              <a:rPr lang="en-US" altLang="ja-JP" sz="2800" dirty="0" smtClean="0"/>
              <a:t>ed TO a member of Prefectural assembly</a:t>
            </a:r>
            <a:r>
              <a:rPr lang="en-US" altLang="ja-JP" sz="3000" dirty="0" smtClean="0"/>
              <a:t/>
            </a:r>
            <a:br>
              <a:rPr lang="en-US" altLang="ja-JP" sz="3000" dirty="0" smtClean="0"/>
            </a:br>
            <a:endParaRPr kumimoji="1" lang="ja-JP" altLang="en-US" sz="3000" dirty="0"/>
          </a:p>
        </p:txBody>
      </p:sp>
      <p:pic>
        <p:nvPicPr>
          <p:cNvPr id="2050" name="Picture 2" descr="C:\Users\michiko\AppData\Local\Microsoft\Windows\Temporary Internet Files\Content.Outlook\0T8U787E\CIMG585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548" t="26881" r="6130" b="20538"/>
          <a:stretch/>
        </p:blipFill>
        <p:spPr bwMode="auto">
          <a:xfrm>
            <a:off x="323673" y="1484784"/>
            <a:ext cx="8594077" cy="3972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5656573"/>
      </p:ext>
    </p:extLst>
  </p:cSld>
  <p:clrMapOvr>
    <a:masterClrMapping/>
  </p:clrMapOvr>
  <mc:AlternateContent xmlns:mc="http://schemas.openxmlformats.org/markup-compatibility/2006">
    <mc:Choice xmlns:p14="http://schemas.microsoft.com/office/powerpoint/2010/main" xmlns="" Requires="p14">
      <p:transition spd="slow" p14:dur="2000" advTm="405"/>
    </mc:Choice>
    <mc:Fallback>
      <p:transition spd="slow" advTm="40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38445"/>
            <a:ext cx="8280920" cy="1371600"/>
          </a:xfrm>
        </p:spPr>
        <p:txBody>
          <a:bodyPr>
            <a:normAutofit/>
          </a:bodyPr>
          <a:lstStyle/>
          <a:p>
            <a:r>
              <a:rPr lang="en-US" altLang="ja-JP" sz="2800" dirty="0" smtClean="0"/>
              <a:t>Osaka club visited</a:t>
            </a:r>
            <a:r>
              <a:rPr lang="en-US" altLang="ja-JP" sz="2800" dirty="0"/>
              <a:t> </a:t>
            </a:r>
            <a:r>
              <a:rPr lang="en-US" altLang="ja-JP" sz="2800" dirty="0" smtClean="0"/>
              <a:t>bureaus concerned labor</a:t>
            </a:r>
            <a:endParaRPr kumimoji="1" lang="ja-JP" altLang="en-US" sz="2800" dirty="0"/>
          </a:p>
        </p:txBody>
      </p:sp>
      <p:pic>
        <p:nvPicPr>
          <p:cNvPr id="2052" name="Picture 4" descr="C:\Users\michiko\AppData\Local\Microsoft\Windows\Temporary Internet Files\Content.Outlook\0T8U787E\DSC0571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108" t="6236" r="28226" b="33764"/>
          <a:stretch/>
        </p:blipFill>
        <p:spPr bwMode="auto">
          <a:xfrm>
            <a:off x="361661" y="2420888"/>
            <a:ext cx="1934022"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ichiko\Pictures\DSC05704.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3567" b="3868"/>
          <a:stretch/>
        </p:blipFill>
        <p:spPr bwMode="auto">
          <a:xfrm>
            <a:off x="2378394" y="1694648"/>
            <a:ext cx="4666610" cy="25397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ichiko\Pictures\DSC05718 (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7419" r="25000"/>
          <a:stretch/>
        </p:blipFill>
        <p:spPr bwMode="auto">
          <a:xfrm>
            <a:off x="6891397" y="2647897"/>
            <a:ext cx="2012980" cy="31730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正方形/長方形 3"/>
          <p:cNvSpPr/>
          <p:nvPr/>
        </p:nvSpPr>
        <p:spPr>
          <a:xfrm>
            <a:off x="361660" y="5119034"/>
            <a:ext cx="2595677" cy="307777"/>
          </a:xfrm>
          <a:prstGeom prst="rect">
            <a:avLst/>
          </a:prstGeom>
          <a:solidFill>
            <a:schemeClr val="bg1"/>
          </a:solidFill>
        </p:spPr>
        <p:txBody>
          <a:bodyPr wrap="square">
            <a:spAutoFit/>
          </a:bodyPr>
          <a:lstStyle/>
          <a:p>
            <a:endParaRPr lang="ja-JP" altLang="en-US" sz="1400" dirty="0"/>
          </a:p>
        </p:txBody>
      </p:sp>
      <p:sp>
        <p:nvSpPr>
          <p:cNvPr id="5" name="正方形/長方形 4"/>
          <p:cNvSpPr/>
          <p:nvPr/>
        </p:nvSpPr>
        <p:spPr>
          <a:xfrm>
            <a:off x="2915816" y="4581128"/>
            <a:ext cx="3495178" cy="400110"/>
          </a:xfrm>
          <a:prstGeom prst="rect">
            <a:avLst/>
          </a:prstGeom>
        </p:spPr>
        <p:txBody>
          <a:bodyPr wrap="square">
            <a:spAutoFit/>
          </a:bodyPr>
          <a:lstStyle/>
          <a:p>
            <a:pPr algn="ctr"/>
            <a:r>
              <a:rPr lang="en-US" altLang="ja-JP" sz="2000" b="1" dirty="0" smtClean="0">
                <a:solidFill>
                  <a:prstClr val="black"/>
                </a:solidFill>
              </a:rPr>
              <a:t>Osaka city</a:t>
            </a:r>
            <a:endParaRPr lang="ja-JP" altLang="en-US" sz="2000" b="1" dirty="0"/>
          </a:p>
        </p:txBody>
      </p:sp>
      <p:sp>
        <p:nvSpPr>
          <p:cNvPr id="9" name="正方形/長方形 8"/>
          <p:cNvSpPr/>
          <p:nvPr/>
        </p:nvSpPr>
        <p:spPr>
          <a:xfrm>
            <a:off x="5764123" y="5877750"/>
            <a:ext cx="184731" cy="307777"/>
          </a:xfrm>
          <a:prstGeom prst="rect">
            <a:avLst/>
          </a:prstGeom>
          <a:solidFill>
            <a:schemeClr val="bg1"/>
          </a:solidFill>
        </p:spPr>
        <p:txBody>
          <a:bodyPr wrap="none">
            <a:spAutoFit/>
          </a:bodyPr>
          <a:lstStyle/>
          <a:p>
            <a:endParaRPr lang="ja-JP" altLang="ja-JP" sz="1400" dirty="0"/>
          </a:p>
        </p:txBody>
      </p:sp>
    </p:spTree>
    <p:extLst>
      <p:ext uri="{BB962C8B-B14F-4D97-AF65-F5344CB8AC3E}">
        <p14:creationId xmlns:p14="http://schemas.microsoft.com/office/powerpoint/2010/main" xmlns="" val="2393929919"/>
      </p:ext>
    </p:extLst>
  </p:cSld>
  <p:clrMapOvr>
    <a:masterClrMapping/>
  </p:clrMapOvr>
  <mc:AlternateContent xmlns:mc="http://schemas.openxmlformats.org/markup-compatibility/2006">
    <mc:Choice xmlns:p14="http://schemas.microsoft.com/office/powerpoint/2010/main" xmlns="" Requires="p14">
      <p:transition spd="slow" p14:dur="2000" advTm="11"/>
    </mc:Choice>
    <mc:Fallback>
      <p:transition spd="slow" advTm="1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sp>
        <p:nvSpPr>
          <p:cNvPr id="2" name="タイトル 1"/>
          <p:cNvSpPr>
            <a:spLocks noGrp="1"/>
          </p:cNvSpPr>
          <p:nvPr>
            <p:ph type="title"/>
          </p:nvPr>
        </p:nvSpPr>
        <p:spPr>
          <a:xfrm>
            <a:off x="0" y="476672"/>
            <a:ext cx="8964488" cy="1332066"/>
          </a:xfrm>
        </p:spPr>
        <p:txBody>
          <a:bodyPr>
            <a:normAutofit fontScale="90000"/>
          </a:bodyPr>
          <a:lstStyle/>
          <a:p>
            <a:r>
              <a:rPr lang="en-US" altLang="ja-JP" sz="2700" dirty="0" smtClean="0"/>
              <a:t>Wakayama </a:t>
            </a:r>
            <a:r>
              <a:rPr lang="en-US" altLang="ja-JP" sz="2700" dirty="0" smtClean="0">
                <a:solidFill>
                  <a:srgbClr val="CC0000"/>
                </a:solidFill>
              </a:rPr>
              <a:t>club appeale</a:t>
            </a:r>
            <a:r>
              <a:rPr lang="en-US" altLang="ja-JP" sz="2700" dirty="0" smtClean="0"/>
              <a:t>d on April 10 and 13 at downtown and visited bureaus concerned</a:t>
            </a:r>
            <a:r>
              <a:rPr lang="en-US" altLang="ja-JP" dirty="0" smtClean="0"/>
              <a:t/>
            </a:r>
            <a:br>
              <a:rPr lang="en-US" altLang="ja-JP" dirty="0" smtClean="0"/>
            </a:br>
            <a:r>
              <a:rPr lang="ja-JP" altLang="en-US" dirty="0"/>
              <a:t>　</a:t>
            </a:r>
            <a:r>
              <a:rPr lang="ja-JP" altLang="en-US" dirty="0" smtClean="0"/>
              <a:t>　　　　　</a:t>
            </a:r>
            <a:endParaRPr kumimoji="1" lang="ja-JP" altLang="en-US" dirty="0"/>
          </a:p>
        </p:txBody>
      </p:sp>
      <p:pic>
        <p:nvPicPr>
          <p:cNvPr id="1026" name="Picture 2" descr="D:\08_EPD\2014活動\和歌山クラブ\DSC_2072ｼﾞｬﾝﾌﾟ２.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876" t="13113" r="12281" b="6168"/>
          <a:stretch/>
        </p:blipFill>
        <p:spPr bwMode="auto">
          <a:xfrm>
            <a:off x="4788024" y="4127287"/>
            <a:ext cx="3744416" cy="263305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08_EPD\2014活動\和歌山クラブ\DSC_2094副知事４.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702" t="14162" r="12807" b="19849"/>
          <a:stretch/>
        </p:blipFill>
        <p:spPr bwMode="auto">
          <a:xfrm>
            <a:off x="145831" y="1844823"/>
            <a:ext cx="4385872" cy="25217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08_EPD\2014活動\和歌山クラブ\DSC_2114労基局６.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1844823"/>
            <a:ext cx="4444045" cy="2140884"/>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08_EPD\2014活動\和歌山クラブ\DSC_2180新報.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83685" y="4478370"/>
            <a:ext cx="2988315" cy="18296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4280043"/>
      </p:ext>
    </p:extLst>
  </p:cSld>
  <p:clrMapOvr>
    <a:masterClrMapping/>
  </p:clrMapOvr>
  <mc:AlternateContent xmlns:mc="http://schemas.openxmlformats.org/markup-compatibility/2006">
    <mc:Choice xmlns:p14="http://schemas.microsoft.com/office/powerpoint/2010/main" xmlns="" Requires="p14">
      <p:transition spd="slow" p14:dur="2000" advTm="473"/>
    </mc:Choice>
    <mc:Fallback>
      <p:transition spd="slow" advTm="47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91264" cy="1548090"/>
          </a:xfrm>
        </p:spPr>
        <p:txBody>
          <a:bodyPr>
            <a:normAutofit fontScale="90000"/>
          </a:bodyPr>
          <a:lstStyle/>
          <a:p>
            <a:r>
              <a:rPr lang="en-US" altLang="ja-JP" dirty="0" smtClean="0"/>
              <a:t>Kagawa club </a:t>
            </a:r>
            <a:r>
              <a:rPr lang="en-US" altLang="ja-JP" dirty="0" smtClean="0">
                <a:solidFill>
                  <a:srgbClr val="CC0000"/>
                </a:solidFill>
              </a:rPr>
              <a:t>appeale</a:t>
            </a:r>
            <a:r>
              <a:rPr lang="en-US" altLang="ja-JP" dirty="0" smtClean="0"/>
              <a:t>d at a</a:t>
            </a:r>
            <a:br>
              <a:rPr lang="en-US" altLang="ja-JP" dirty="0" smtClean="0"/>
            </a:br>
            <a:r>
              <a:rPr lang="en-US" altLang="ja-JP" dirty="0" smtClean="0"/>
              <a:t>shopping street</a:t>
            </a:r>
            <a:br>
              <a:rPr lang="en-US" altLang="ja-JP" dirty="0" smtClean="0"/>
            </a:br>
            <a:endParaRPr kumimoji="1" lang="ja-JP" altLang="en-US" dirty="0"/>
          </a:p>
        </p:txBody>
      </p:sp>
      <p:pic>
        <p:nvPicPr>
          <p:cNvPr id="1026" name="Picture 2" descr="C:\Users\michiko\AppData\Local\Microsoft\Windows\Temporary Internet Files\Content.Outlook\0T8U787E\007syuku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2184" y="1772817"/>
            <a:ext cx="7218248" cy="4536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082664"/>
      </p:ext>
    </p:extLst>
  </p:cSld>
  <p:clrMapOvr>
    <a:masterClrMapping/>
  </p:clrMapOvr>
  <mc:AlternateContent xmlns:mc="http://schemas.openxmlformats.org/markup-compatibility/2006">
    <mc:Choice xmlns:p14="http://schemas.microsoft.com/office/powerpoint/2010/main" xmlns="" Requires="p14">
      <p:transition spd="slow" p14:dur="2000" advTm="52"/>
    </mc:Choice>
    <mc:Fallback>
      <p:transition spd="slow" advTm="5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sp>
        <p:nvSpPr>
          <p:cNvPr id="2" name="タイトル 1"/>
          <p:cNvSpPr>
            <a:spLocks noGrp="1"/>
          </p:cNvSpPr>
          <p:nvPr>
            <p:ph type="title"/>
          </p:nvPr>
        </p:nvSpPr>
        <p:spPr>
          <a:xfrm>
            <a:off x="457200" y="152718"/>
            <a:ext cx="8501932" cy="1371600"/>
          </a:xfrm>
        </p:spPr>
        <p:txBody>
          <a:bodyPr>
            <a:normAutofit/>
          </a:bodyPr>
          <a:lstStyle/>
          <a:p>
            <a:r>
              <a:rPr lang="en-US" altLang="ja-JP" sz="2400" dirty="0" smtClean="0"/>
              <a:t>Kitakyushu club </a:t>
            </a:r>
            <a:r>
              <a:rPr lang="en-US" altLang="ja-JP" sz="2400" dirty="0" smtClean="0">
                <a:solidFill>
                  <a:srgbClr val="CC0000"/>
                </a:solidFill>
              </a:rPr>
              <a:t>appeale</a:t>
            </a:r>
            <a:r>
              <a:rPr lang="en-US" altLang="ja-JP" sz="2400" dirty="0" smtClean="0"/>
              <a:t>d in front of </a:t>
            </a:r>
            <a:r>
              <a:rPr lang="en-US" altLang="ja-JP" sz="2400" dirty="0" err="1" smtClean="0"/>
              <a:t>kokura</a:t>
            </a:r>
            <a:r>
              <a:rPr lang="en-US" altLang="ja-JP" sz="2400" dirty="0" smtClean="0"/>
              <a:t> station and visited many bureaus concerned</a:t>
            </a:r>
            <a:endParaRPr kumimoji="1" lang="ja-JP" altLang="en-US" sz="2400" dirty="0"/>
          </a:p>
        </p:txBody>
      </p:sp>
      <p:pic>
        <p:nvPicPr>
          <p:cNvPr id="1026" name="Picture 2" descr="D:\08_EPD\2014活動\北九州クラブ\2014.4.13-1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37" t="16399" r="5844"/>
          <a:stretch/>
        </p:blipFill>
        <p:spPr bwMode="auto">
          <a:xfrm>
            <a:off x="4283968" y="3641762"/>
            <a:ext cx="4852554" cy="34140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08_EPD\2014活動\北九州クラブ\北九州市子ども家庭局男女共同参画部長、課長、係長、課員の方々とDSCF027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484784"/>
            <a:ext cx="5724128" cy="20484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08_EPD\2014活動\北九州クラブ\商工会議所事務局長・会長IMG_027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3641762"/>
            <a:ext cx="3417275" cy="28115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08_EPD\2014活動\北九州クラブ\イノベーションギャラリー部長IMG_028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00192" y="1484784"/>
            <a:ext cx="2658940" cy="19015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5522087"/>
      </p:ext>
    </p:extLst>
  </p:cSld>
  <p:clrMapOvr>
    <a:masterClrMapping/>
  </p:clrMapOvr>
  <mc:AlternateContent xmlns:mc="http://schemas.openxmlformats.org/markup-compatibility/2006">
    <mc:Choice xmlns:p14="http://schemas.microsoft.com/office/powerpoint/2010/main" xmlns="" Requires="p14">
      <p:transition spd="slow" p14:dur="2000" advTm="68"/>
    </mc:Choice>
    <mc:Fallback>
      <p:transition spd="slow" advTm="6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060848"/>
            <a:ext cx="7620000" cy="4065315"/>
          </a:xfrm>
        </p:spPr>
        <p:txBody>
          <a:bodyPr>
            <a:normAutofit/>
          </a:bodyPr>
          <a:lstStyle/>
          <a:p>
            <a:r>
              <a:rPr lang="en-US" altLang="ja-JP" sz="1600" dirty="0" smtClean="0">
                <a:hlinkClick r:id="rId3"/>
              </a:rPr>
              <a:t>http</a:t>
            </a:r>
            <a:r>
              <a:rPr lang="en-US" altLang="ja-JP" sz="1600" dirty="0">
                <a:hlinkClick r:id="rId3"/>
              </a:rPr>
              <a:t>://</a:t>
            </a:r>
            <a:r>
              <a:rPr lang="en-US" altLang="ja-JP" sz="1600" dirty="0" smtClean="0">
                <a:hlinkClick r:id="rId3"/>
              </a:rPr>
              <a:t>www2.nbc-nagasaki.co.jp/podcast/media/1/with140409.mp3</a:t>
            </a:r>
            <a:endParaRPr lang="en-US" altLang="ja-JP" sz="1600" dirty="0" smtClean="0"/>
          </a:p>
          <a:p>
            <a:endParaRPr lang="en-US" altLang="ja-JP" sz="1600" dirty="0"/>
          </a:p>
        </p:txBody>
      </p:sp>
      <p:sp>
        <p:nvSpPr>
          <p:cNvPr id="2" name="タイトル 1"/>
          <p:cNvSpPr>
            <a:spLocks noGrp="1"/>
          </p:cNvSpPr>
          <p:nvPr>
            <p:ph type="title"/>
          </p:nvPr>
        </p:nvSpPr>
        <p:spPr>
          <a:xfrm>
            <a:off x="179512" y="274638"/>
            <a:ext cx="8784976" cy="2002234"/>
          </a:xfrm>
        </p:spPr>
        <p:txBody>
          <a:bodyPr>
            <a:normAutofit fontScale="90000"/>
          </a:bodyPr>
          <a:lstStyle/>
          <a:p>
            <a:r>
              <a:rPr lang="en-US" altLang="ja-JP" dirty="0" smtClean="0"/>
              <a:t>Nagasaki club </a:t>
            </a:r>
            <a:br>
              <a:rPr lang="en-US" altLang="ja-JP" dirty="0" smtClean="0"/>
            </a:br>
            <a:r>
              <a:rPr lang="en-US" altLang="ja-JP" dirty="0" smtClean="0"/>
              <a:t>Dr. Nobuko </a:t>
            </a:r>
            <a:r>
              <a:rPr lang="en-US" altLang="ja-JP" dirty="0" err="1" smtClean="0"/>
              <a:t>kurosaki</a:t>
            </a:r>
            <a:r>
              <a:rPr lang="en-US" altLang="ja-JP" dirty="0" smtClean="0"/>
              <a:t> appeared </a:t>
            </a:r>
            <a:br>
              <a:rPr lang="en-US" altLang="ja-JP" dirty="0" smtClean="0"/>
            </a:br>
            <a:r>
              <a:rPr lang="en-US" altLang="ja-JP" dirty="0" smtClean="0"/>
              <a:t>on </a:t>
            </a:r>
            <a:r>
              <a:rPr lang="en-US" altLang="ja-JP" dirty="0" err="1" smtClean="0"/>
              <a:t>raio</a:t>
            </a:r>
            <a:r>
              <a:rPr lang="en-US" altLang="ja-JP" dirty="0" smtClean="0"/>
              <a:t> </a:t>
            </a:r>
            <a:r>
              <a:rPr lang="ja-JP" altLang="en-US" dirty="0"/>
              <a:t/>
            </a:r>
            <a:br>
              <a:rPr lang="ja-JP" altLang="en-US" dirty="0"/>
            </a:br>
            <a:r>
              <a:rPr lang="ja-JP" altLang="ja-JP" sz="3100" dirty="0">
                <a:effectLst/>
              </a:rPr>
              <a:t>　</a:t>
            </a:r>
            <a:endParaRPr kumimoji="1" lang="ja-JP" altLang="en-US" dirty="0"/>
          </a:p>
        </p:txBody>
      </p:sp>
      <p:pic>
        <p:nvPicPr>
          <p:cNvPr id="6146" name="Picture 2" descr="https://encrypted-tbn0.gstatic.com/images?q=tbn:ANd9GcTF-vjcYEWk1dDXx0ytCItUTRM-XOfUTvAlkGxy9twmpE0lpsmq1Q">
            <a:hlinkClick r:id="rId4"/>
          </p:cNvPr>
          <p:cNvPicPr>
            <a:picLocks noChangeAspect="1" noChangeArrowheads="1"/>
          </p:cNvPicPr>
          <p:nvPr/>
        </p:nvPicPr>
        <p:blipFill>
          <a:blip r:embed="rId5" r:link="rId6" cstate="print">
            <a:extLst>
              <a:ext uri="{28A0092B-C50C-407E-A947-70E740481C1C}">
                <a14:useLocalDpi xmlns:a14="http://schemas.microsoft.com/office/drawing/2010/main" xmlns="" val="0"/>
              </a:ext>
            </a:extLst>
          </a:blip>
          <a:srcRect/>
          <a:stretch>
            <a:fillRect/>
          </a:stretch>
        </p:blipFill>
        <p:spPr bwMode="auto">
          <a:xfrm>
            <a:off x="3851920" y="2708920"/>
            <a:ext cx="4032448" cy="3520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76566314"/>
      </p:ext>
    </p:extLst>
  </p:cSld>
  <p:clrMapOvr>
    <a:masterClrMapping/>
  </p:clrMapOvr>
  <mc:AlternateContent xmlns:mc="http://schemas.openxmlformats.org/markup-compatibility/2006">
    <mc:Choice xmlns:p14="http://schemas.microsoft.com/office/powerpoint/2010/main" xmlns="" Requires="p14">
      <p:transition spd="slow" p14:dur="2000" advTm="1646"/>
    </mc:Choice>
    <mc:Fallback>
      <p:transition spd="slow" advTm="16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08912" cy="2160240"/>
          </a:xfrm>
        </p:spPr>
        <p:txBody>
          <a:bodyPr>
            <a:normAutofit/>
          </a:bodyPr>
          <a:lstStyle/>
          <a:p>
            <a:r>
              <a:rPr lang="ja-JP" altLang="ja-JP" sz="3200" dirty="0" smtClean="0"/>
              <a:t/>
            </a:r>
            <a:br>
              <a:rPr lang="ja-JP" altLang="ja-JP" sz="3200" dirty="0" smtClean="0"/>
            </a:br>
            <a:endParaRPr kumimoji="1" lang="ja-JP" altLang="en-US" dirty="0"/>
          </a:p>
        </p:txBody>
      </p:sp>
      <p:sp>
        <p:nvSpPr>
          <p:cNvPr id="4" name="正方形/長方形 3"/>
          <p:cNvSpPr/>
          <p:nvPr/>
        </p:nvSpPr>
        <p:spPr>
          <a:xfrm>
            <a:off x="611560" y="692696"/>
            <a:ext cx="7416824" cy="1569660"/>
          </a:xfrm>
          <a:prstGeom prst="rect">
            <a:avLst/>
          </a:prstGeom>
        </p:spPr>
        <p:txBody>
          <a:bodyPr wrap="square">
            <a:spAutoFit/>
          </a:bodyPr>
          <a:lstStyle/>
          <a:p>
            <a:r>
              <a:rPr lang="en-US" altLang="ja-JP" sz="3200" cap="all" dirty="0" smtClean="0">
                <a:solidFill>
                  <a:srgbClr val="CC0000"/>
                </a:solidFill>
                <a:latin typeface="+mj-lt"/>
              </a:rPr>
              <a:t>a short history of</a:t>
            </a:r>
          </a:p>
          <a:p>
            <a:r>
              <a:rPr lang="en-US" altLang="ja-JP" sz="3200" cap="all" dirty="0" smtClean="0">
                <a:solidFill>
                  <a:srgbClr val="CC0000"/>
                </a:solidFill>
                <a:latin typeface="+mj-lt"/>
              </a:rPr>
              <a:t>Equal Pay Day activities in Japan: </a:t>
            </a:r>
            <a:r>
              <a:rPr lang="en-US" altLang="ja-JP" sz="3200" dirty="0" smtClean="0">
                <a:solidFill>
                  <a:srgbClr val="CC0000"/>
                </a:solidFill>
                <a:latin typeface="+mj-lt"/>
              </a:rPr>
              <a:t>2012</a:t>
            </a:r>
            <a:r>
              <a:rPr lang="ja-JP" altLang="en-US" sz="3200" dirty="0" smtClean="0">
                <a:solidFill>
                  <a:srgbClr val="CC0000"/>
                </a:solidFill>
                <a:latin typeface="+mj-lt"/>
              </a:rPr>
              <a:t>～</a:t>
            </a:r>
            <a:r>
              <a:rPr lang="en-US" altLang="ja-JP" sz="3200" dirty="0" smtClean="0">
                <a:solidFill>
                  <a:srgbClr val="CC0000"/>
                </a:solidFill>
                <a:latin typeface="+mj-lt"/>
              </a:rPr>
              <a:t>2014</a:t>
            </a:r>
            <a:endParaRPr lang="ja-JP" altLang="en-US" sz="3200" dirty="0">
              <a:solidFill>
                <a:srgbClr val="CC0000"/>
              </a:solidFill>
              <a:latin typeface="+mj-lt"/>
            </a:endParaRPr>
          </a:p>
        </p:txBody>
      </p:sp>
      <p:sp>
        <p:nvSpPr>
          <p:cNvPr id="5" name="正方形/長方形 4"/>
          <p:cNvSpPr/>
          <p:nvPr/>
        </p:nvSpPr>
        <p:spPr>
          <a:xfrm>
            <a:off x="611560" y="2852936"/>
            <a:ext cx="7632848" cy="2308324"/>
          </a:xfrm>
          <a:prstGeom prst="rect">
            <a:avLst/>
          </a:prstGeom>
        </p:spPr>
        <p:txBody>
          <a:bodyPr wrap="square">
            <a:spAutoFit/>
          </a:bodyPr>
          <a:lstStyle/>
          <a:p>
            <a:r>
              <a:rPr lang="en-US" altLang="ja-JP" sz="2400" b="1" dirty="0" err="1" smtClean="0"/>
              <a:t>BPW</a:t>
            </a:r>
            <a:r>
              <a:rPr lang="en-US" altLang="ja-JP" sz="2400" b="1" dirty="0" smtClean="0"/>
              <a:t> Japan started the Equal Pay Day campaign on April 16, 2012.  </a:t>
            </a:r>
          </a:p>
          <a:p>
            <a:endParaRPr lang="en-US" altLang="ja-JP" sz="2400" b="1" dirty="0" smtClean="0"/>
          </a:p>
          <a:p>
            <a:r>
              <a:rPr lang="en-US" altLang="ja-JP" sz="2400" b="1" dirty="0" err="1" smtClean="0"/>
              <a:t>BPW</a:t>
            </a:r>
            <a:r>
              <a:rPr lang="en-US" altLang="ja-JP" sz="2400" b="1" dirty="0" smtClean="0"/>
              <a:t> Club Tokyo and some other clubs had the</a:t>
            </a:r>
            <a:r>
              <a:rPr lang="ja-JP" altLang="en-US" sz="2400" b="1" dirty="0" smtClean="0"/>
              <a:t>　</a:t>
            </a:r>
            <a:r>
              <a:rPr lang="en-US" altLang="ja-JP" sz="2400" b="1" dirty="0" smtClean="0"/>
              <a:t>first </a:t>
            </a:r>
            <a:r>
              <a:rPr lang="en-US" altLang="ja-JP" sz="2400" b="1" dirty="0" err="1" smtClean="0"/>
              <a:t>EPD</a:t>
            </a:r>
            <a:r>
              <a:rPr lang="en-US" altLang="ja-JP" sz="2400" b="1" dirty="0" smtClean="0"/>
              <a:t> campaign in 2012.  Since then, our </a:t>
            </a:r>
            <a:r>
              <a:rPr lang="en-US" altLang="ja-JP" sz="2400" b="1" dirty="0" err="1" smtClean="0"/>
              <a:t>EPD</a:t>
            </a:r>
            <a:r>
              <a:rPr lang="en-US" altLang="ja-JP" sz="2400" b="1" dirty="0" smtClean="0"/>
              <a:t> related activities have been expanded.</a:t>
            </a:r>
            <a:endParaRPr lang="ja-JP" altLang="en-US" sz="2400" b="1" dirty="0"/>
          </a:p>
        </p:txBody>
      </p:sp>
    </p:spTree>
    <p:extLst>
      <p:ext uri="{BB962C8B-B14F-4D97-AF65-F5344CB8AC3E}">
        <p14:creationId xmlns:p14="http://schemas.microsoft.com/office/powerpoint/2010/main" xmlns="" val="3698896038"/>
      </p:ext>
    </p:extLst>
  </p:cSld>
  <p:clrMapOvr>
    <a:masterClrMapping/>
  </p:clrMapOvr>
  <mc:AlternateContent xmlns:mc="http://schemas.openxmlformats.org/markup-compatibility/2006">
    <mc:Choice xmlns:p14="http://schemas.microsoft.com/office/powerpoint/2010/main" xmlns="" Requires="p14">
      <p:transition spd="slow" p14:dur="2000" advTm="1415"/>
    </mc:Choice>
    <mc:Fallback>
      <p:transition spd="slow" advTm="141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04664"/>
            <a:ext cx="8363272" cy="1371600"/>
          </a:xfrm>
        </p:spPr>
        <p:txBody>
          <a:bodyPr>
            <a:noAutofit/>
          </a:bodyPr>
          <a:lstStyle/>
          <a:p>
            <a:r>
              <a:rPr lang="en-US" altLang="ja-JP" sz="2800" dirty="0"/>
              <a:t>BPW </a:t>
            </a:r>
            <a:r>
              <a:rPr lang="en-US" altLang="ja-JP" sz="2800" dirty="0" err="1"/>
              <a:t>japan</a:t>
            </a:r>
            <a:r>
              <a:rPr lang="en-US" altLang="ja-JP" sz="2800" dirty="0"/>
              <a:t> </a:t>
            </a:r>
            <a:r>
              <a:rPr lang="en-US" altLang="ja-JP" sz="2800" dirty="0" err="1" smtClean="0"/>
              <a:t>hELD</a:t>
            </a:r>
            <a:r>
              <a:rPr lang="en-US" altLang="ja-JP" sz="2800" dirty="0" smtClean="0"/>
              <a:t> THE </a:t>
            </a:r>
            <a:r>
              <a:rPr lang="en-US" altLang="ja-JP" sz="2800" dirty="0" err="1" smtClean="0"/>
              <a:t>EPD</a:t>
            </a:r>
            <a:r>
              <a:rPr lang="en-US" altLang="ja-JP" sz="2800" dirty="0" smtClean="0"/>
              <a:t> NATIONAL conference on </a:t>
            </a:r>
            <a:r>
              <a:rPr lang="en-US" altLang="ja-JP" sz="2800" dirty="0" err="1" smtClean="0"/>
              <a:t>april</a:t>
            </a:r>
            <a:r>
              <a:rPr lang="en-US" altLang="ja-JP" sz="2800" dirty="0" smtClean="0"/>
              <a:t> 19, 2014</a:t>
            </a:r>
            <a:br>
              <a:rPr lang="en-US" altLang="ja-JP" sz="2800" dirty="0" smtClean="0"/>
            </a:br>
            <a:r>
              <a:rPr lang="en-US" altLang="ja-JP" sz="2800" dirty="0" smtClean="0"/>
              <a:t>IN </a:t>
            </a:r>
            <a:r>
              <a:rPr lang="en-US" altLang="ja-JP" sz="2800" dirty="0" err="1" smtClean="0"/>
              <a:t>tokyo</a:t>
            </a:r>
            <a:endParaRPr kumimoji="1" lang="ja-JP" altLang="en-US" sz="2800" dirty="0"/>
          </a:p>
        </p:txBody>
      </p:sp>
      <p:pic>
        <p:nvPicPr>
          <p:cNvPr id="2053" name="Picture 5" descr="JPEG 画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7" y="3861048"/>
            <a:ext cx="2808311"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3" y="2204864"/>
            <a:ext cx="2088232"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15816" y="2852936"/>
            <a:ext cx="2385814" cy="194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76056" y="2060849"/>
            <a:ext cx="3024335" cy="1972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5537" y="3861049"/>
            <a:ext cx="2880319" cy="23595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208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92500" lnSpcReduction="10000"/>
          </a:bodyPr>
          <a:lstStyle/>
          <a:p>
            <a:pPr marL="342900" indent="-342900">
              <a:spcBef>
                <a:spcPts val="0"/>
              </a:spcBef>
              <a:spcAft>
                <a:spcPts val="0"/>
              </a:spcAft>
              <a:buFont typeface="Arial" charset="0"/>
              <a:buChar char="•"/>
            </a:pPr>
            <a:r>
              <a:rPr kumimoji="1" lang="en-US" altLang="ja-JP" dirty="0" smtClean="0"/>
              <a:t>This conference  was supported </a:t>
            </a:r>
            <a:r>
              <a:rPr lang="en-US" altLang="ja-JP" dirty="0"/>
              <a:t>by </a:t>
            </a:r>
            <a:r>
              <a:rPr lang="en-US" altLang="ja-JP" dirty="0" smtClean="0"/>
              <a:t> the Ministry </a:t>
            </a:r>
            <a:r>
              <a:rPr lang="en-US" altLang="ja-JP" dirty="0"/>
              <a:t>of Health, </a:t>
            </a:r>
            <a:r>
              <a:rPr lang="en-US" altLang="ja-JP" dirty="0" smtClean="0"/>
              <a:t> Labor </a:t>
            </a:r>
            <a:r>
              <a:rPr lang="en-US" altLang="ja-JP" dirty="0"/>
              <a:t>and Welfare (MHLW) and  Gender equality bureau  in the Cabinet </a:t>
            </a:r>
            <a:r>
              <a:rPr lang="en-US" altLang="ja-JP" dirty="0" smtClean="0"/>
              <a:t>office.</a:t>
            </a:r>
          </a:p>
          <a:p>
            <a:pPr marL="342900" indent="-342900">
              <a:spcBef>
                <a:spcPts val="0"/>
              </a:spcBef>
              <a:spcAft>
                <a:spcPts val="0"/>
              </a:spcAft>
              <a:buFont typeface="Arial" charset="0"/>
              <a:buChar char="•"/>
            </a:pPr>
            <a:r>
              <a:rPr lang="en-US" altLang="ja-JP" dirty="0" err="1" smtClean="0"/>
              <a:t>Ms</a:t>
            </a:r>
            <a:r>
              <a:rPr lang="en-US" altLang="ja-JP" dirty="0" smtClean="0"/>
              <a:t> Yuki NARITA </a:t>
            </a:r>
            <a:r>
              <a:rPr lang="ja-JP" altLang="en-US" dirty="0" smtClean="0"/>
              <a:t>（</a:t>
            </a:r>
            <a:r>
              <a:rPr lang="en-US" altLang="ja-JP" dirty="0" smtClean="0"/>
              <a:t> Director of Equal </a:t>
            </a:r>
            <a:r>
              <a:rPr lang="en-US" altLang="ja-JP" dirty="0"/>
              <a:t>Employment, </a:t>
            </a:r>
            <a:r>
              <a:rPr lang="ja-JP" altLang="en-US" dirty="0" smtClean="0"/>
              <a:t>Ｃｈｉｌｄｒｅｎ</a:t>
            </a:r>
            <a:r>
              <a:rPr lang="ja-JP" altLang="en-US" dirty="0"/>
              <a:t>　ａｎｄ　Ｆａｍｌｉｅｓ　Ｂｕｒｅａｕ、ＭＨＬＷ</a:t>
            </a:r>
            <a:r>
              <a:rPr lang="ja-JP" altLang="en-US" dirty="0" smtClean="0"/>
              <a:t>）</a:t>
            </a:r>
            <a:r>
              <a:rPr lang="en-US" altLang="ja-JP" dirty="0" smtClean="0"/>
              <a:t>had a lecture </a:t>
            </a:r>
            <a:r>
              <a:rPr lang="en-US" altLang="ja-JP" dirty="0"/>
              <a:t>about  </a:t>
            </a:r>
            <a:r>
              <a:rPr lang="en-US" altLang="ja-JP" dirty="0" smtClean="0"/>
              <a:t>the recent  </a:t>
            </a:r>
            <a:r>
              <a:rPr lang="en-US" altLang="ja-JP" dirty="0"/>
              <a:t>labor </a:t>
            </a:r>
            <a:r>
              <a:rPr lang="en-US" altLang="ja-JP" dirty="0" smtClean="0"/>
              <a:t>policy.</a:t>
            </a:r>
          </a:p>
          <a:p>
            <a:pPr marL="342900" indent="-342900">
              <a:spcBef>
                <a:spcPts val="0"/>
              </a:spcBef>
              <a:spcAft>
                <a:spcPts val="0"/>
              </a:spcAft>
              <a:buFont typeface="Arial" charset="0"/>
              <a:buChar char="•"/>
            </a:pPr>
            <a:r>
              <a:rPr lang="en-US" altLang="ja-JP" dirty="0" smtClean="0"/>
              <a:t>Dr. Hiroki SATO(Professor  at  Tokyo University) had a   lecture  how we can reduce pay gap between men and women.</a:t>
            </a:r>
          </a:p>
          <a:p>
            <a:pPr>
              <a:spcBef>
                <a:spcPts val="0"/>
              </a:spcBef>
              <a:spcAft>
                <a:spcPts val="0"/>
              </a:spcAft>
            </a:pPr>
            <a:endParaRPr lang="en-US" altLang="ja-JP" dirty="0" smtClean="0"/>
          </a:p>
          <a:p>
            <a:pPr>
              <a:spcBef>
                <a:spcPts val="0"/>
              </a:spcBef>
              <a:spcAft>
                <a:spcPts val="0"/>
              </a:spcAft>
            </a:pPr>
            <a:r>
              <a:rPr lang="en-US" altLang="ja-JP" dirty="0" smtClean="0"/>
              <a:t>1.</a:t>
            </a:r>
            <a:r>
              <a:rPr lang="ja-JP" altLang="en-US" dirty="0" smtClean="0"/>
              <a:t>　</a:t>
            </a:r>
            <a:r>
              <a:rPr lang="en-US" altLang="ja-JP" dirty="0" smtClean="0"/>
              <a:t> </a:t>
            </a:r>
            <a:r>
              <a:rPr lang="en-US" altLang="ja-JP" dirty="0"/>
              <a:t>Promotion of support </a:t>
            </a:r>
            <a:r>
              <a:rPr lang="en-US" altLang="ja-JP" dirty="0" smtClean="0"/>
              <a:t> for </a:t>
            </a:r>
            <a:r>
              <a:rPr lang="en-US" altLang="ja-JP" dirty="0"/>
              <a:t>combining the demands </a:t>
            </a:r>
            <a:r>
              <a:rPr lang="en-US" altLang="ja-JP" dirty="0" smtClean="0"/>
              <a:t>of         </a:t>
            </a:r>
          </a:p>
          <a:p>
            <a:pPr>
              <a:spcBef>
                <a:spcPts val="0"/>
              </a:spcBef>
              <a:spcAft>
                <a:spcPts val="0"/>
              </a:spcAft>
            </a:pPr>
            <a:r>
              <a:rPr lang="en-US" altLang="ja-JP" dirty="0" smtClean="0"/>
              <a:t>       work </a:t>
            </a:r>
            <a:r>
              <a:rPr lang="en-US" altLang="ja-JP" dirty="0"/>
              <a:t>and </a:t>
            </a:r>
            <a:r>
              <a:rPr lang="en-US" altLang="ja-JP" dirty="0" smtClean="0"/>
              <a:t>family.</a:t>
            </a:r>
          </a:p>
          <a:p>
            <a:pPr>
              <a:spcBef>
                <a:spcPts val="0"/>
              </a:spcBef>
              <a:spcAft>
                <a:spcPts val="0"/>
              </a:spcAft>
            </a:pPr>
            <a:r>
              <a:rPr lang="en-US" altLang="ja-JP" dirty="0" smtClean="0"/>
              <a:t>2.</a:t>
            </a:r>
            <a:r>
              <a:rPr lang="ja-JP" altLang="en-US" dirty="0" smtClean="0"/>
              <a:t>　 </a:t>
            </a:r>
            <a:r>
              <a:rPr lang="en-US" altLang="ja-JP" dirty="0" smtClean="0"/>
              <a:t>Women’s  Empowerment</a:t>
            </a:r>
          </a:p>
          <a:p>
            <a:pPr lvl="2">
              <a:spcBef>
                <a:spcPts val="0"/>
              </a:spcBef>
            </a:pPr>
            <a:r>
              <a:rPr lang="ja-JP" altLang="en-US" dirty="0" smtClean="0"/>
              <a:t> </a:t>
            </a:r>
            <a:r>
              <a:rPr lang="en-US" altLang="ja-JP" b="1" dirty="0" smtClean="0"/>
              <a:t>Ten Clubs  reported  their EPD .</a:t>
            </a:r>
          </a:p>
          <a:p>
            <a:pPr lvl="2">
              <a:spcBef>
                <a:spcPts val="0"/>
              </a:spcBef>
            </a:pPr>
            <a:r>
              <a:rPr lang="ja-JP" altLang="en-US" b="1" dirty="0" smtClean="0"/>
              <a:t> Ｗｅ　ａｄｏｐｔｅｄ　ａｎ　ａｐｐｅａｌ　</a:t>
            </a:r>
            <a:r>
              <a:rPr lang="en-US" altLang="ja-JP" b="1" dirty="0" smtClean="0"/>
              <a:t>for EPD.</a:t>
            </a:r>
          </a:p>
          <a:p>
            <a:pPr lvl="2">
              <a:spcBef>
                <a:spcPts val="0"/>
              </a:spcBef>
            </a:pPr>
            <a:r>
              <a:rPr lang="en-US" altLang="ja-JP" b="1" dirty="0" smtClean="0"/>
              <a:t> We  held  a discussion session about  EPD. </a:t>
            </a:r>
            <a:endParaRPr lang="en-US" altLang="ja-JP" b="1" dirty="0"/>
          </a:p>
          <a:p>
            <a:pPr marL="342900" indent="-342900">
              <a:spcBef>
                <a:spcPts val="0"/>
              </a:spcBef>
              <a:spcAft>
                <a:spcPts val="0"/>
              </a:spcAft>
              <a:buFont typeface="Arial" charset="0"/>
              <a:buChar char="•"/>
            </a:pPr>
            <a:endParaRPr lang="en-US" altLang="ja-JP" dirty="0" smtClean="0"/>
          </a:p>
          <a:p>
            <a:pPr marL="342900" indent="-342900">
              <a:spcBef>
                <a:spcPts val="0"/>
              </a:spcBef>
              <a:spcAft>
                <a:spcPts val="0"/>
              </a:spcAft>
              <a:buFont typeface="Arial" charset="0"/>
              <a:buChar char="•"/>
            </a:pPr>
            <a:endParaRPr lang="en-US" altLang="ja-JP" dirty="0" smtClean="0"/>
          </a:p>
          <a:p>
            <a:pPr marL="342900" indent="-342900">
              <a:spcBef>
                <a:spcPts val="0"/>
              </a:spcBef>
              <a:spcAft>
                <a:spcPts val="0"/>
              </a:spcAft>
              <a:buFont typeface="Arial" charset="0"/>
              <a:buChar char="•"/>
            </a:pPr>
            <a:endParaRPr lang="en-US" altLang="ja-JP" dirty="0" smtClean="0"/>
          </a:p>
          <a:p>
            <a:pPr marL="342900" indent="-342900">
              <a:spcBef>
                <a:spcPts val="0"/>
              </a:spcBef>
              <a:spcAft>
                <a:spcPts val="0"/>
              </a:spcAft>
              <a:buFont typeface="Arial" charset="0"/>
              <a:buChar char="•"/>
            </a:pPr>
            <a:endParaRPr lang="ja-JP" altLang="en-US" dirty="0"/>
          </a:p>
          <a:p>
            <a:endParaRPr kumimoji="1" lang="ja-JP" altLang="en-US" dirty="0"/>
          </a:p>
        </p:txBody>
      </p:sp>
      <p:sp>
        <p:nvSpPr>
          <p:cNvPr id="5" name="タイトル 1"/>
          <p:cNvSpPr>
            <a:spLocks noGrp="1"/>
          </p:cNvSpPr>
          <p:nvPr>
            <p:ph type="title"/>
          </p:nvPr>
        </p:nvSpPr>
        <p:spPr>
          <a:xfrm>
            <a:off x="539552" y="-387424"/>
            <a:ext cx="8363272" cy="2091680"/>
          </a:xfrm>
        </p:spPr>
        <p:txBody>
          <a:bodyPr>
            <a:normAutofit/>
          </a:bodyPr>
          <a:lstStyle/>
          <a:p>
            <a:r>
              <a:rPr lang="en-US" altLang="ja-JP" dirty="0" smtClean="0"/>
              <a:t/>
            </a:r>
            <a:br>
              <a:rPr lang="en-US" altLang="ja-JP" dirty="0" smtClean="0"/>
            </a:br>
            <a:r>
              <a:rPr lang="en-US" altLang="ja-JP" sz="3100" dirty="0" smtClean="0"/>
              <a:t>2014 </a:t>
            </a:r>
            <a:r>
              <a:rPr lang="en-US" altLang="ja-JP" sz="3100" dirty="0" err="1" smtClean="0"/>
              <a:t>EPD</a:t>
            </a:r>
            <a:r>
              <a:rPr lang="en-US" altLang="ja-JP" sz="3100" dirty="0" smtClean="0"/>
              <a:t/>
            </a:r>
            <a:br>
              <a:rPr lang="en-US" altLang="ja-JP" sz="3100" dirty="0" smtClean="0"/>
            </a:br>
            <a:r>
              <a:rPr lang="en-US" altLang="ja-JP" sz="3100" dirty="0" smtClean="0"/>
              <a:t>THE </a:t>
            </a:r>
            <a:r>
              <a:rPr lang="en-US" altLang="ja-JP" sz="3100" dirty="0" err="1" smtClean="0"/>
              <a:t>EPD</a:t>
            </a:r>
            <a:r>
              <a:rPr lang="en-US" altLang="ja-JP" sz="3100" dirty="0" smtClean="0"/>
              <a:t> NATIONAL </a:t>
            </a:r>
            <a:br>
              <a:rPr lang="en-US" altLang="ja-JP" sz="3100" dirty="0" smtClean="0"/>
            </a:br>
            <a:r>
              <a:rPr lang="en-US" altLang="ja-JP" sz="3100" dirty="0" smtClean="0"/>
              <a:t>conference IN </a:t>
            </a:r>
            <a:r>
              <a:rPr lang="en-US" altLang="ja-JP" sz="3100" dirty="0" err="1" smtClean="0"/>
              <a:t>tokyo</a:t>
            </a:r>
            <a:endParaRPr kumimoji="1" lang="ja-JP" altLang="en-US" sz="3100" dirty="0"/>
          </a:p>
        </p:txBody>
      </p:sp>
    </p:spTree>
    <p:extLst>
      <p:ext uri="{BB962C8B-B14F-4D97-AF65-F5344CB8AC3E}">
        <p14:creationId xmlns:p14="http://schemas.microsoft.com/office/powerpoint/2010/main" xmlns="" val="237468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836712"/>
            <a:ext cx="8435280" cy="1371600"/>
          </a:xfrm>
        </p:spPr>
        <p:txBody>
          <a:bodyPr>
            <a:noAutofit/>
          </a:bodyPr>
          <a:lstStyle/>
          <a:p>
            <a:r>
              <a:rPr kumimoji="1" lang="en-US" altLang="ja-JP" sz="2700" dirty="0" smtClean="0"/>
              <a:t>WE visited Ms </a:t>
            </a:r>
            <a:r>
              <a:rPr kumimoji="1" lang="en-US" altLang="ja-JP" sz="2700" dirty="0" err="1" smtClean="0"/>
              <a:t>SAMURA</a:t>
            </a:r>
            <a:r>
              <a:rPr kumimoji="1" lang="en-US" altLang="ja-JP" sz="2700" dirty="0" smtClean="0"/>
              <a:t>, general director of the gender equality bureau, cabinet office,  and </a:t>
            </a:r>
            <a:r>
              <a:rPr kumimoji="1" lang="en-US" altLang="ja-JP" sz="2700" dirty="0" err="1" smtClean="0"/>
              <a:t>askED</a:t>
            </a:r>
            <a:r>
              <a:rPr kumimoji="1" lang="en-US" altLang="ja-JP" sz="2700" dirty="0" smtClean="0"/>
              <a:t> </a:t>
            </a:r>
            <a:r>
              <a:rPr kumimoji="1" lang="en-US" altLang="ja-JP" sz="2700" smtClean="0"/>
              <a:t>Further support</a:t>
            </a:r>
            <a:endParaRPr kumimoji="1" lang="ja-JP" altLang="en-US" sz="2700" dirty="0"/>
          </a:p>
        </p:txBody>
      </p:sp>
      <p:pic>
        <p:nvPicPr>
          <p:cNvPr id="1026" name="Picture 2" descr="C:\Users\Haniwa Natori\Pictures\OLYMPUS Viewer 3\2014_05_09\P509000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2276872"/>
            <a:ext cx="6624736" cy="4123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309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19256" cy="1224136"/>
          </a:xfrm>
        </p:spPr>
        <p:txBody>
          <a:bodyPr>
            <a:normAutofit fontScale="90000"/>
          </a:bodyPr>
          <a:lstStyle/>
          <a:p>
            <a:pPr lvl="0">
              <a:spcBef>
                <a:spcPct val="20000"/>
              </a:spcBef>
              <a:spcAft>
                <a:spcPts val="600"/>
              </a:spcAft>
            </a:pPr>
            <a:r>
              <a:rPr lang="en-US" altLang="ja-JP" dirty="0" err="1" smtClean="0"/>
              <a:t>EPD</a:t>
            </a:r>
            <a:r>
              <a:rPr lang="en-US" altLang="ja-JP" dirty="0" smtClean="0"/>
              <a:t> IN 2012: April 16</a:t>
            </a:r>
            <a:br>
              <a:rPr lang="en-US" altLang="ja-JP" dirty="0" smtClean="0"/>
            </a:br>
            <a:r>
              <a:rPr lang="en-US" altLang="ja-JP" sz="2000" b="1" cap="none" spc="0" dirty="0" smtClean="0">
                <a:solidFill>
                  <a:srgbClr val="000000"/>
                </a:solidFill>
                <a:latin typeface="Arial"/>
              </a:rPr>
              <a:t>We </a:t>
            </a:r>
            <a:r>
              <a:rPr lang="en-US" altLang="ja-JP" sz="2000" b="1" cap="none" spc="0" dirty="0">
                <a:solidFill>
                  <a:srgbClr val="000000"/>
                </a:solidFill>
                <a:latin typeface="Arial"/>
              </a:rPr>
              <a:t>calculated  EPD based on l</a:t>
            </a:r>
            <a:r>
              <a:rPr lang="en-US" altLang="ja-JP" sz="2000" b="1" cap="none" spc="0" dirty="0" smtClean="0">
                <a:solidFill>
                  <a:srgbClr val="000000"/>
                </a:solidFill>
                <a:latin typeface="Arial"/>
              </a:rPr>
              <a:t>abor </a:t>
            </a:r>
            <a:r>
              <a:rPr lang="en-US" altLang="ja-JP" sz="2000" b="1" cap="none" spc="0" dirty="0">
                <a:solidFill>
                  <a:srgbClr val="000000"/>
                </a:solidFill>
                <a:latin typeface="Arial"/>
              </a:rPr>
              <a:t>statistics </a:t>
            </a:r>
            <a:r>
              <a:rPr lang="en-US" altLang="ja-JP" sz="2000" b="1" cap="none" spc="0" dirty="0" smtClean="0">
                <a:solidFill>
                  <a:srgbClr val="000000"/>
                </a:solidFill>
                <a:latin typeface="Arial"/>
              </a:rPr>
              <a:t>of the </a:t>
            </a:r>
            <a:r>
              <a:rPr lang="en-US" altLang="ja-JP" sz="2000" b="1" cap="none" spc="0" dirty="0" err="1" smtClean="0">
                <a:solidFill>
                  <a:srgbClr val="000000"/>
                </a:solidFill>
                <a:latin typeface="Arial"/>
              </a:rPr>
              <a:t>Minist</a:t>
            </a:r>
            <a:r>
              <a:rPr lang="ja-JP" altLang="en-US" sz="2000" b="1" cap="none" spc="0" dirty="0" smtClean="0">
                <a:solidFill>
                  <a:srgbClr val="000000"/>
                </a:solidFill>
                <a:latin typeface="Arial"/>
              </a:rPr>
              <a:t>ｒｙ</a:t>
            </a:r>
            <a:r>
              <a:rPr lang="en-US" altLang="ja-JP" sz="2000" b="1" cap="none" spc="0" dirty="0" smtClean="0">
                <a:solidFill>
                  <a:srgbClr val="000000"/>
                </a:solidFill>
                <a:latin typeface="Arial"/>
              </a:rPr>
              <a:t> </a:t>
            </a:r>
            <a:r>
              <a:rPr lang="en-US" altLang="ja-JP" sz="2000" b="1" cap="none" spc="0" dirty="0">
                <a:solidFill>
                  <a:srgbClr val="000000"/>
                </a:solidFill>
                <a:latin typeface="Arial"/>
              </a:rPr>
              <a:t>of Health, L</a:t>
            </a:r>
            <a:r>
              <a:rPr lang="en-US" altLang="ja-JP" sz="2000" b="1" cap="none" spc="0" dirty="0" smtClean="0">
                <a:solidFill>
                  <a:srgbClr val="000000"/>
                </a:solidFill>
                <a:latin typeface="Arial"/>
              </a:rPr>
              <a:t>abor </a:t>
            </a:r>
            <a:r>
              <a:rPr lang="en-US" altLang="ja-JP" sz="2000" b="1" cap="none" spc="0" dirty="0">
                <a:solidFill>
                  <a:srgbClr val="000000"/>
                </a:solidFill>
                <a:latin typeface="Arial"/>
              </a:rPr>
              <a:t>and Welfare (</a:t>
            </a:r>
            <a:r>
              <a:rPr lang="en-US" altLang="ja-JP" sz="2000" b="1" cap="none" spc="0" dirty="0" err="1">
                <a:solidFill>
                  <a:srgbClr val="000000"/>
                </a:solidFill>
                <a:latin typeface="Arial"/>
              </a:rPr>
              <a:t>MHLW</a:t>
            </a:r>
            <a:r>
              <a:rPr lang="en-US" altLang="ja-JP" sz="2000" b="1" cap="none" spc="0" dirty="0" smtClean="0">
                <a:solidFill>
                  <a:srgbClr val="000000"/>
                </a:solidFill>
                <a:latin typeface="Arial"/>
              </a:rPr>
              <a:t>).</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lvl="0"/>
            <a:r>
              <a:rPr lang="en-US" altLang="ja-JP" sz="2600" dirty="0" err="1" smtClean="0">
                <a:solidFill>
                  <a:srgbClr val="000000"/>
                </a:solidFill>
              </a:rPr>
              <a:t>EPD</a:t>
            </a:r>
            <a:r>
              <a:rPr lang="en-US" altLang="ja-JP" sz="2600" dirty="0" smtClean="0">
                <a:solidFill>
                  <a:srgbClr val="000000"/>
                </a:solidFill>
              </a:rPr>
              <a:t> calculating formula </a:t>
            </a:r>
          </a:p>
          <a:p>
            <a:pPr lvl="0"/>
            <a:r>
              <a:rPr lang="ja-JP" altLang="en-US" sz="1400" dirty="0" smtClean="0">
                <a:solidFill>
                  <a:srgbClr val="000000"/>
                </a:solidFill>
              </a:rPr>
              <a:t>１．</a:t>
            </a:r>
            <a:r>
              <a:rPr lang="en-US" altLang="ja-JP" sz="1400" dirty="0" smtClean="0">
                <a:solidFill>
                  <a:srgbClr val="000000"/>
                </a:solidFill>
              </a:rPr>
              <a:t>The </a:t>
            </a:r>
            <a:r>
              <a:rPr lang="en-US" altLang="ja-JP" sz="1400" dirty="0">
                <a:solidFill>
                  <a:srgbClr val="000000"/>
                </a:solidFill>
              </a:rPr>
              <a:t>gap between the wages of male and female </a:t>
            </a:r>
            <a:r>
              <a:rPr lang="en-US" altLang="ja-JP" sz="1400" dirty="0" smtClean="0">
                <a:solidFill>
                  <a:srgbClr val="000000"/>
                </a:solidFill>
              </a:rPr>
              <a:t>workers:</a:t>
            </a:r>
            <a:endParaRPr lang="en-US" altLang="ja-JP" sz="1400" dirty="0">
              <a:solidFill>
                <a:srgbClr val="000000"/>
              </a:solidFill>
            </a:endParaRPr>
          </a:p>
          <a:p>
            <a:pPr lvl="0"/>
            <a:r>
              <a:rPr lang="ja-JP" altLang="en-US" sz="1400" dirty="0">
                <a:solidFill>
                  <a:srgbClr val="000000"/>
                </a:solidFill>
              </a:rPr>
              <a:t>　　</a:t>
            </a:r>
            <a:r>
              <a:rPr lang="en-US" altLang="ja-JP" sz="1400" dirty="0">
                <a:solidFill>
                  <a:srgbClr val="000000"/>
                </a:solidFill>
              </a:rPr>
              <a:t>Wage data </a:t>
            </a:r>
            <a:r>
              <a:rPr lang="en-US" altLang="ja-JP" sz="1400" dirty="0" smtClean="0">
                <a:solidFill>
                  <a:srgbClr val="000000"/>
                </a:solidFill>
              </a:rPr>
              <a:t>about the </a:t>
            </a:r>
            <a:r>
              <a:rPr lang="en-US" altLang="ja-JP" sz="1400" dirty="0">
                <a:solidFill>
                  <a:srgbClr val="000000"/>
                </a:solidFill>
              </a:rPr>
              <a:t>man and woman</a:t>
            </a:r>
            <a:r>
              <a:rPr lang="ja-JP" altLang="en-US" sz="1400" dirty="0">
                <a:solidFill>
                  <a:srgbClr val="000000"/>
                </a:solidFill>
              </a:rPr>
              <a:t>（</a:t>
            </a:r>
            <a:r>
              <a:rPr lang="en-US" altLang="ja-JP" sz="1400" dirty="0" smtClean="0">
                <a:solidFill>
                  <a:srgbClr val="000000"/>
                </a:solidFill>
              </a:rPr>
              <a:t>2012</a:t>
            </a:r>
            <a:r>
              <a:rPr lang="ja-JP" altLang="en-US" sz="1400" dirty="0" smtClean="0">
                <a:solidFill>
                  <a:srgbClr val="000000"/>
                </a:solidFill>
              </a:rPr>
              <a:t> </a:t>
            </a:r>
            <a:r>
              <a:rPr lang="en-US" altLang="ja-JP" sz="1400" dirty="0" smtClean="0">
                <a:solidFill>
                  <a:srgbClr val="000000"/>
                </a:solidFill>
              </a:rPr>
              <a:t>general </a:t>
            </a:r>
            <a:r>
              <a:rPr lang="en-US" altLang="ja-JP" sz="1400" dirty="0">
                <a:solidFill>
                  <a:srgbClr val="000000"/>
                </a:solidFill>
              </a:rPr>
              <a:t>workers statistics</a:t>
            </a:r>
            <a:r>
              <a:rPr lang="ja-JP" altLang="en-US" sz="1400" dirty="0">
                <a:solidFill>
                  <a:srgbClr val="000000"/>
                </a:solidFill>
              </a:rPr>
              <a:t>）</a:t>
            </a:r>
          </a:p>
          <a:p>
            <a:pPr lvl="0"/>
            <a:r>
              <a:rPr lang="ja-JP" altLang="en-US" sz="1400" dirty="0">
                <a:solidFill>
                  <a:srgbClr val="000000"/>
                </a:solidFill>
              </a:rPr>
              <a:t>　　</a:t>
            </a:r>
            <a:r>
              <a:rPr lang="en-US" altLang="ja-JP" sz="1400" dirty="0">
                <a:solidFill>
                  <a:srgbClr val="000000"/>
                </a:solidFill>
              </a:rPr>
              <a:t>male</a:t>
            </a:r>
            <a:r>
              <a:rPr lang="ja-JP" altLang="en-US" sz="1400" dirty="0">
                <a:solidFill>
                  <a:srgbClr val="000000"/>
                </a:solidFill>
              </a:rPr>
              <a:t>：</a:t>
            </a:r>
            <a:r>
              <a:rPr lang="en-US" altLang="ja-JP" sz="1400" dirty="0">
                <a:solidFill>
                  <a:srgbClr val="000000"/>
                </a:solidFill>
              </a:rPr>
              <a:t>¥328</a:t>
            </a:r>
            <a:r>
              <a:rPr lang="en-US" altLang="ja-JP" sz="1400" dirty="0" smtClean="0">
                <a:solidFill>
                  <a:srgbClr val="000000"/>
                </a:solidFill>
              </a:rPr>
              <a:t>, 300</a:t>
            </a:r>
            <a:endParaRPr lang="ja-JP" altLang="en-US" sz="1400" dirty="0">
              <a:solidFill>
                <a:srgbClr val="000000"/>
              </a:solidFill>
            </a:endParaRPr>
          </a:p>
          <a:p>
            <a:pPr lvl="0"/>
            <a:r>
              <a:rPr lang="ja-JP" altLang="en-US" sz="1400" dirty="0">
                <a:solidFill>
                  <a:srgbClr val="000000"/>
                </a:solidFill>
              </a:rPr>
              <a:t>　　</a:t>
            </a:r>
            <a:r>
              <a:rPr lang="en-US" altLang="ja-JP" sz="1400" dirty="0">
                <a:solidFill>
                  <a:srgbClr val="000000"/>
                </a:solidFill>
              </a:rPr>
              <a:t>female</a:t>
            </a:r>
            <a:r>
              <a:rPr lang="ja-JP" altLang="en-US" sz="1400" dirty="0">
                <a:solidFill>
                  <a:srgbClr val="000000"/>
                </a:solidFill>
              </a:rPr>
              <a:t>：</a:t>
            </a:r>
            <a:r>
              <a:rPr lang="en-US" altLang="ja-JP" sz="1400" dirty="0">
                <a:solidFill>
                  <a:srgbClr val="000000"/>
                </a:solidFill>
              </a:rPr>
              <a:t>¥231</a:t>
            </a:r>
            <a:r>
              <a:rPr lang="en-US" altLang="ja-JP" sz="1400" dirty="0" smtClean="0">
                <a:solidFill>
                  <a:srgbClr val="000000"/>
                </a:solidFill>
              </a:rPr>
              <a:t>, 900</a:t>
            </a:r>
            <a:endParaRPr lang="ja-JP" altLang="en-US" sz="1400" dirty="0">
              <a:solidFill>
                <a:srgbClr val="000000"/>
              </a:solidFill>
            </a:endParaRPr>
          </a:p>
          <a:p>
            <a:pPr lvl="0"/>
            <a:r>
              <a:rPr lang="ja-JP" altLang="en-US" sz="1400" dirty="0">
                <a:solidFill>
                  <a:srgbClr val="000000"/>
                </a:solidFill>
              </a:rPr>
              <a:t>　　⇒　</a:t>
            </a:r>
            <a:r>
              <a:rPr lang="en-US" altLang="ja-JP" sz="1400" dirty="0" smtClean="0">
                <a:solidFill>
                  <a:srgbClr val="000000"/>
                </a:solidFill>
              </a:rPr>
              <a:t>male: female=328, 300</a:t>
            </a:r>
            <a:r>
              <a:rPr lang="ja-JP" altLang="en-US" sz="1400" dirty="0" smtClean="0">
                <a:solidFill>
                  <a:srgbClr val="000000"/>
                </a:solidFill>
              </a:rPr>
              <a:t>⇒</a:t>
            </a:r>
            <a:r>
              <a:rPr lang="ja-JP" altLang="en-US" sz="1400" dirty="0">
                <a:solidFill>
                  <a:srgbClr val="000000"/>
                </a:solidFill>
              </a:rPr>
              <a:t>　</a:t>
            </a:r>
            <a:r>
              <a:rPr lang="en-US" altLang="ja-JP" sz="1400" dirty="0" smtClean="0">
                <a:solidFill>
                  <a:srgbClr val="000000"/>
                </a:solidFill>
              </a:rPr>
              <a:t>male: </a:t>
            </a:r>
            <a:r>
              <a:rPr lang="en-US" altLang="ja-JP" sz="1400" dirty="0">
                <a:solidFill>
                  <a:srgbClr val="000000"/>
                </a:solidFill>
              </a:rPr>
              <a:t>female=328</a:t>
            </a:r>
            <a:r>
              <a:rPr lang="en-US" altLang="ja-JP" sz="1400" dirty="0" smtClean="0">
                <a:solidFill>
                  <a:srgbClr val="000000"/>
                </a:solidFill>
              </a:rPr>
              <a:t>, </a:t>
            </a:r>
            <a:r>
              <a:rPr lang="en-US" altLang="ja-JP" sz="1400" dirty="0" smtClean="0">
                <a:solidFill>
                  <a:srgbClr val="000000"/>
                </a:solidFill>
              </a:rPr>
              <a:t>300</a:t>
            </a:r>
            <a:r>
              <a:rPr lang="ja-JP" altLang="en-US" sz="1400" dirty="0" smtClean="0">
                <a:solidFill>
                  <a:srgbClr val="000000"/>
                </a:solidFill>
              </a:rPr>
              <a:t>： </a:t>
            </a:r>
            <a:r>
              <a:rPr lang="en-US" altLang="ja-JP" sz="1400" dirty="0">
                <a:solidFill>
                  <a:srgbClr val="000000"/>
                </a:solidFill>
              </a:rPr>
              <a:t>231,900</a:t>
            </a:r>
            <a:r>
              <a:rPr lang="ja-JP" altLang="en-US" sz="1400" dirty="0">
                <a:solidFill>
                  <a:srgbClr val="000000"/>
                </a:solidFill>
              </a:rPr>
              <a:t>＝</a:t>
            </a:r>
            <a:r>
              <a:rPr lang="en-US" altLang="ja-JP" sz="1400" dirty="0" smtClean="0">
                <a:solidFill>
                  <a:srgbClr val="000000"/>
                </a:solidFill>
              </a:rPr>
              <a:t>100: </a:t>
            </a:r>
            <a:r>
              <a:rPr lang="en-US" altLang="ja-JP" sz="1400" dirty="0">
                <a:solidFill>
                  <a:srgbClr val="000000"/>
                </a:solidFill>
              </a:rPr>
              <a:t>70.6</a:t>
            </a:r>
            <a:r>
              <a:rPr lang="en-US" altLang="ja-JP" sz="1400" dirty="0" smtClean="0">
                <a:solidFill>
                  <a:srgbClr val="000000"/>
                </a:solidFill>
              </a:rPr>
              <a:t>0 </a:t>
            </a:r>
            <a:r>
              <a:rPr lang="ja-JP" altLang="en-US" sz="1400" dirty="0" smtClean="0">
                <a:solidFill>
                  <a:srgbClr val="000000"/>
                </a:solidFill>
              </a:rPr>
              <a:t>＝</a:t>
            </a:r>
            <a:r>
              <a:rPr lang="en-US" altLang="ja-JP" sz="1400" dirty="0" smtClean="0">
                <a:solidFill>
                  <a:srgbClr val="000000"/>
                </a:solidFill>
              </a:rPr>
              <a:t>100: </a:t>
            </a:r>
            <a:r>
              <a:rPr lang="en-US" altLang="ja-JP" sz="1400" dirty="0">
                <a:solidFill>
                  <a:srgbClr val="000000"/>
                </a:solidFill>
              </a:rPr>
              <a:t>70.6</a:t>
            </a:r>
            <a:endParaRPr lang="ja-JP" altLang="en-US" sz="1400" dirty="0">
              <a:solidFill>
                <a:srgbClr val="000000"/>
              </a:solidFill>
            </a:endParaRPr>
          </a:p>
          <a:p>
            <a:pPr lvl="0"/>
            <a:r>
              <a:rPr lang="ja-JP" altLang="en-US" sz="1400" dirty="0">
                <a:solidFill>
                  <a:srgbClr val="000000"/>
                </a:solidFill>
              </a:rPr>
              <a:t>　　</a:t>
            </a:r>
            <a:r>
              <a:rPr lang="ja-JP" altLang="en-US" sz="1400" dirty="0" smtClean="0">
                <a:solidFill>
                  <a:srgbClr val="000000"/>
                </a:solidFill>
              </a:rPr>
              <a:t>⇒</a:t>
            </a:r>
            <a:r>
              <a:rPr lang="en-US" altLang="ja-JP" sz="1400" dirty="0" smtClean="0">
                <a:solidFill>
                  <a:srgbClr val="000000"/>
                </a:solidFill>
              </a:rPr>
              <a:t>  100 - 70.6 = 29.4</a:t>
            </a:r>
            <a:endParaRPr lang="ja-JP" altLang="en-US" sz="1400" dirty="0">
              <a:solidFill>
                <a:srgbClr val="000000"/>
              </a:solidFill>
              <a:latin typeface="Times New Roman" pitchFamily="18" charset="0"/>
              <a:cs typeface="Times New Roman" pitchFamily="18" charset="0"/>
            </a:endParaRPr>
          </a:p>
          <a:p>
            <a:pPr lvl="0"/>
            <a:r>
              <a:rPr lang="ja-JP" altLang="en-US" sz="1400" dirty="0">
                <a:solidFill>
                  <a:srgbClr val="000000"/>
                </a:solidFill>
              </a:rPr>
              <a:t>　　</a:t>
            </a:r>
          </a:p>
          <a:p>
            <a:pPr lvl="0"/>
            <a:r>
              <a:rPr lang="ja-JP" altLang="en-US" sz="1400" dirty="0">
                <a:solidFill>
                  <a:srgbClr val="000000"/>
                </a:solidFill>
              </a:rPr>
              <a:t>２．</a:t>
            </a:r>
            <a:r>
              <a:rPr lang="en-US" altLang="ja-JP" sz="1400" dirty="0">
                <a:solidFill>
                  <a:srgbClr val="000000"/>
                </a:solidFill>
              </a:rPr>
              <a:t> Annual working </a:t>
            </a:r>
            <a:r>
              <a:rPr lang="en-US" altLang="ja-JP" sz="1400" dirty="0" smtClean="0">
                <a:solidFill>
                  <a:srgbClr val="000000"/>
                </a:solidFill>
              </a:rPr>
              <a:t>days: </a:t>
            </a:r>
            <a:endParaRPr lang="ja-JP" altLang="en-US" sz="1400" dirty="0">
              <a:solidFill>
                <a:srgbClr val="000000"/>
              </a:solidFill>
            </a:endParaRPr>
          </a:p>
          <a:p>
            <a:pPr lvl="0"/>
            <a:r>
              <a:rPr lang="ja-JP" altLang="en-US" sz="1400" dirty="0">
                <a:solidFill>
                  <a:srgbClr val="000000"/>
                </a:solidFill>
              </a:rPr>
              <a:t>　</a:t>
            </a:r>
            <a:r>
              <a:rPr lang="en-US" altLang="ja-JP" sz="1400" dirty="0">
                <a:solidFill>
                  <a:srgbClr val="000000"/>
                </a:solidFill>
              </a:rPr>
              <a:t>Monthly working days </a:t>
            </a:r>
            <a:r>
              <a:rPr lang="en-US" altLang="ja-JP" sz="1400" dirty="0" smtClean="0">
                <a:solidFill>
                  <a:srgbClr val="000000"/>
                </a:solidFill>
              </a:rPr>
              <a:t>= 22 days</a:t>
            </a:r>
            <a:endParaRPr lang="en-US" altLang="ja-JP" sz="1400" dirty="0">
              <a:solidFill>
                <a:srgbClr val="000000"/>
              </a:solidFill>
            </a:endParaRPr>
          </a:p>
          <a:p>
            <a:pPr lvl="0"/>
            <a:r>
              <a:rPr lang="en-US" altLang="ja-JP" sz="1400" dirty="0">
                <a:solidFill>
                  <a:srgbClr val="000000"/>
                </a:solidFill>
              </a:rPr>
              <a:t>  Annual working days </a:t>
            </a:r>
            <a:r>
              <a:rPr lang="ja-JP" altLang="en-US" sz="1400" dirty="0">
                <a:solidFill>
                  <a:srgbClr val="000000"/>
                </a:solidFill>
              </a:rPr>
              <a:t>　</a:t>
            </a:r>
            <a:r>
              <a:rPr lang="en-US" altLang="ja-JP" sz="1400" dirty="0" smtClean="0">
                <a:solidFill>
                  <a:srgbClr val="000000"/>
                </a:solidFill>
              </a:rPr>
              <a:t>22 x 12 = 264 days  </a:t>
            </a:r>
            <a:endParaRPr lang="en-US" altLang="ja-JP" sz="1400" dirty="0">
              <a:solidFill>
                <a:srgbClr val="000000"/>
              </a:solidFill>
            </a:endParaRPr>
          </a:p>
          <a:p>
            <a:pPr lvl="0"/>
            <a:endParaRPr lang="en-US" altLang="ja-JP" sz="1400" dirty="0">
              <a:solidFill>
                <a:srgbClr val="000000"/>
              </a:solidFill>
            </a:endParaRPr>
          </a:p>
          <a:p>
            <a:pPr lvl="0"/>
            <a:r>
              <a:rPr lang="en-US" altLang="ja-JP" sz="1400" dirty="0" smtClean="0">
                <a:solidFill>
                  <a:srgbClr val="000000"/>
                </a:solidFill>
              </a:rPr>
              <a:t>3  </a:t>
            </a:r>
            <a:r>
              <a:rPr lang="en-US" altLang="ja-JP" sz="1400" dirty="0">
                <a:solidFill>
                  <a:srgbClr val="000000"/>
                </a:solidFill>
              </a:rPr>
              <a:t>EPD calculating </a:t>
            </a:r>
            <a:r>
              <a:rPr lang="en-US" altLang="ja-JP" sz="1400" dirty="0" smtClean="0">
                <a:solidFill>
                  <a:srgbClr val="000000"/>
                </a:solidFill>
              </a:rPr>
              <a:t>formulas:</a:t>
            </a:r>
            <a:endParaRPr lang="en-US" altLang="ja-JP" sz="1400" dirty="0">
              <a:solidFill>
                <a:srgbClr val="000000"/>
              </a:solidFill>
            </a:endParaRPr>
          </a:p>
          <a:p>
            <a:pPr lvl="0"/>
            <a:r>
              <a:rPr lang="ja-JP" altLang="en-US" sz="1400" dirty="0">
                <a:solidFill>
                  <a:srgbClr val="000000"/>
                </a:solidFill>
              </a:rPr>
              <a:t>　　　</a:t>
            </a:r>
            <a:r>
              <a:rPr lang="en-US" altLang="ja-JP" sz="1400" dirty="0" smtClean="0">
                <a:solidFill>
                  <a:srgbClr val="000000"/>
                </a:solidFill>
              </a:rPr>
              <a:t>264 </a:t>
            </a:r>
            <a:r>
              <a:rPr lang="ja-JP" altLang="en-US" sz="1400" dirty="0" smtClean="0">
                <a:solidFill>
                  <a:srgbClr val="000000"/>
                </a:solidFill>
              </a:rPr>
              <a:t>（</a:t>
            </a:r>
            <a:r>
              <a:rPr lang="en-US" altLang="ja-JP" sz="1400" dirty="0">
                <a:solidFill>
                  <a:srgbClr val="000000"/>
                </a:solidFill>
              </a:rPr>
              <a:t>Annual working days </a:t>
            </a:r>
            <a:r>
              <a:rPr lang="en-US" altLang="ja-JP" sz="1400" dirty="0" smtClean="0">
                <a:solidFill>
                  <a:srgbClr val="000000"/>
                </a:solidFill>
              </a:rPr>
              <a:t>)x 0.294 = 77.616</a:t>
            </a:r>
            <a:r>
              <a:rPr lang="ja-JP" altLang="en-US" sz="1400" dirty="0" smtClean="0">
                <a:solidFill>
                  <a:srgbClr val="000000"/>
                </a:solidFill>
              </a:rPr>
              <a:t>→</a:t>
            </a:r>
            <a:r>
              <a:rPr lang="en-US" altLang="ja-JP" sz="1400" dirty="0">
                <a:solidFill>
                  <a:srgbClr val="000000"/>
                </a:solidFill>
              </a:rPr>
              <a:t>round </a:t>
            </a:r>
            <a:r>
              <a:rPr lang="en-US" altLang="ja-JP" sz="1400" dirty="0" err="1">
                <a:solidFill>
                  <a:srgbClr val="000000"/>
                </a:solidFill>
              </a:rPr>
              <a:t>off</a:t>
            </a:r>
            <a:r>
              <a:rPr lang="en-US" altLang="ja-JP" sz="1400" dirty="0" err="1" smtClean="0">
                <a:solidFill>
                  <a:srgbClr val="000000"/>
                </a:solidFill>
              </a:rPr>
              <a:t>→78</a:t>
            </a:r>
            <a:r>
              <a:rPr lang="en-US" altLang="ja-JP" sz="1400" dirty="0" smtClean="0">
                <a:solidFill>
                  <a:srgbClr val="000000"/>
                </a:solidFill>
              </a:rPr>
              <a:t>(days</a:t>
            </a:r>
            <a:r>
              <a:rPr lang="en-US" altLang="ja-JP" sz="1400" dirty="0">
                <a:solidFill>
                  <a:srgbClr val="000000"/>
                </a:solidFill>
              </a:rPr>
              <a:t>)</a:t>
            </a:r>
          </a:p>
          <a:p>
            <a:pPr lvl="0"/>
            <a:r>
              <a:rPr lang="en-US" altLang="ja-JP" sz="1400" dirty="0" smtClean="0">
                <a:solidFill>
                  <a:srgbClr val="000000"/>
                </a:solidFill>
              </a:rPr>
              <a:t>78 - 22</a:t>
            </a:r>
            <a:r>
              <a:rPr lang="ja-JP" altLang="en-US" sz="1400" dirty="0" smtClean="0">
                <a:solidFill>
                  <a:srgbClr val="000000"/>
                </a:solidFill>
              </a:rPr>
              <a:t>（</a:t>
            </a:r>
            <a:r>
              <a:rPr lang="en-US" altLang="ja-JP" sz="1400" dirty="0">
                <a:solidFill>
                  <a:srgbClr val="000000"/>
                </a:solidFill>
              </a:rPr>
              <a:t>Jan.</a:t>
            </a:r>
            <a:r>
              <a:rPr lang="ja-JP" altLang="en-US" sz="1400" dirty="0" smtClean="0">
                <a:solidFill>
                  <a:srgbClr val="000000"/>
                </a:solidFill>
              </a:rPr>
              <a:t>）</a:t>
            </a:r>
            <a:r>
              <a:rPr lang="en-US" altLang="ja-JP" sz="1400" dirty="0" smtClean="0">
                <a:solidFill>
                  <a:srgbClr val="000000"/>
                </a:solidFill>
              </a:rPr>
              <a:t>-  22</a:t>
            </a:r>
            <a:r>
              <a:rPr lang="ja-JP" altLang="en-US" sz="1400" dirty="0" smtClean="0">
                <a:solidFill>
                  <a:srgbClr val="000000"/>
                </a:solidFill>
              </a:rPr>
              <a:t>（</a:t>
            </a:r>
            <a:r>
              <a:rPr lang="en-US" altLang="ja-JP" sz="1400" dirty="0">
                <a:solidFill>
                  <a:srgbClr val="000000"/>
                </a:solidFill>
              </a:rPr>
              <a:t>Feb.</a:t>
            </a:r>
            <a:r>
              <a:rPr lang="ja-JP" altLang="en-US" sz="1400" dirty="0" smtClean="0">
                <a:solidFill>
                  <a:srgbClr val="000000"/>
                </a:solidFill>
              </a:rPr>
              <a:t>）</a:t>
            </a:r>
            <a:r>
              <a:rPr lang="en-US" altLang="ja-JP" sz="1400" dirty="0" smtClean="0">
                <a:solidFill>
                  <a:srgbClr val="000000"/>
                </a:solidFill>
              </a:rPr>
              <a:t>- 22</a:t>
            </a:r>
            <a:r>
              <a:rPr lang="ja-JP" altLang="en-US" sz="1400" dirty="0" smtClean="0">
                <a:solidFill>
                  <a:srgbClr val="000000"/>
                </a:solidFill>
              </a:rPr>
              <a:t>（</a:t>
            </a:r>
            <a:r>
              <a:rPr lang="en-US" altLang="ja-JP" sz="1400" dirty="0" smtClean="0">
                <a:solidFill>
                  <a:srgbClr val="000000"/>
                </a:solidFill>
              </a:rPr>
              <a:t>Mar</a:t>
            </a:r>
            <a:r>
              <a:rPr lang="en-US" altLang="ja-JP" sz="1400" dirty="0">
                <a:solidFill>
                  <a:srgbClr val="000000"/>
                </a:solidFill>
              </a:rPr>
              <a:t>.</a:t>
            </a:r>
            <a:r>
              <a:rPr lang="ja-JP" altLang="en-US" sz="1400" dirty="0" smtClean="0">
                <a:solidFill>
                  <a:srgbClr val="000000"/>
                </a:solidFill>
              </a:rPr>
              <a:t>）</a:t>
            </a:r>
            <a:r>
              <a:rPr lang="en-US" altLang="ja-JP" sz="1400" dirty="0" smtClean="0">
                <a:solidFill>
                  <a:srgbClr val="000000"/>
                </a:solidFill>
              </a:rPr>
              <a:t>= 12(days</a:t>
            </a:r>
            <a:r>
              <a:rPr lang="en-US" altLang="ja-JP" sz="1400" dirty="0">
                <a:solidFill>
                  <a:srgbClr val="000000"/>
                </a:solidFill>
              </a:rPr>
              <a:t>)</a:t>
            </a:r>
            <a:endParaRPr lang="ja-JP" altLang="en-US" sz="1400" dirty="0">
              <a:solidFill>
                <a:srgbClr val="000000"/>
              </a:solidFill>
            </a:endParaRPr>
          </a:p>
          <a:p>
            <a:pPr lvl="0"/>
            <a:r>
              <a:rPr lang="ja-JP" altLang="en-US" sz="1400" dirty="0">
                <a:solidFill>
                  <a:srgbClr val="000000"/>
                </a:solidFill>
              </a:rPr>
              <a:t>　　　　</a:t>
            </a:r>
            <a:r>
              <a:rPr lang="en-US" altLang="ja-JP" sz="1400" dirty="0" smtClean="0">
                <a:solidFill>
                  <a:srgbClr val="000000"/>
                </a:solidFill>
              </a:rPr>
              <a:t>12÷22×30</a:t>
            </a:r>
            <a:r>
              <a:rPr lang="ja-JP" altLang="en-US" sz="1400" dirty="0" smtClean="0">
                <a:solidFill>
                  <a:srgbClr val="000000"/>
                </a:solidFill>
              </a:rPr>
              <a:t>＝</a:t>
            </a:r>
            <a:r>
              <a:rPr lang="en-US" altLang="ja-JP" sz="1400" dirty="0" smtClean="0">
                <a:solidFill>
                  <a:srgbClr val="000000"/>
                </a:solidFill>
              </a:rPr>
              <a:t>16</a:t>
            </a:r>
            <a:r>
              <a:rPr lang="ja-JP" altLang="en-US" sz="1400" dirty="0" smtClean="0">
                <a:solidFill>
                  <a:srgbClr val="000000"/>
                </a:solidFill>
              </a:rPr>
              <a:t>（</a:t>
            </a:r>
            <a:r>
              <a:rPr lang="en-US" altLang="ja-JP" sz="1400" dirty="0">
                <a:solidFill>
                  <a:srgbClr val="000000"/>
                </a:solidFill>
              </a:rPr>
              <a:t>Decimal </a:t>
            </a:r>
            <a:r>
              <a:rPr lang="en-US" altLang="ja-JP" sz="1400" dirty="0" smtClean="0">
                <a:solidFill>
                  <a:srgbClr val="000000"/>
                </a:solidFill>
              </a:rPr>
              <a:t>rounding </a:t>
            </a:r>
            <a:r>
              <a:rPr lang="en-US" altLang="ja-JP" sz="1400" dirty="0">
                <a:solidFill>
                  <a:srgbClr val="000000"/>
                </a:solidFill>
              </a:rPr>
              <a:t>off</a:t>
            </a:r>
            <a:r>
              <a:rPr lang="ja-JP" altLang="en-US" sz="1400" dirty="0" smtClean="0">
                <a:solidFill>
                  <a:srgbClr val="000000"/>
                </a:solidFill>
              </a:rPr>
              <a:t>）</a:t>
            </a:r>
            <a:endParaRPr lang="en-US" altLang="ja-JP" sz="1400" dirty="0" smtClean="0">
              <a:solidFill>
                <a:srgbClr val="000000"/>
              </a:solidFill>
            </a:endParaRPr>
          </a:p>
          <a:p>
            <a:pPr lvl="0"/>
            <a:r>
              <a:rPr kumimoji="1" lang="ja-JP" altLang="en-US" sz="1400" dirty="0" smtClean="0">
                <a:solidFill>
                  <a:srgbClr val="000000"/>
                </a:solidFill>
              </a:rPr>
              <a:t>⇒　</a:t>
            </a:r>
            <a:r>
              <a:rPr kumimoji="1" lang="en-US" altLang="ja-JP" sz="1400" dirty="0" err="1" smtClean="0">
                <a:solidFill>
                  <a:srgbClr val="000000"/>
                </a:solidFill>
              </a:rPr>
              <a:t>EPD</a:t>
            </a:r>
            <a:r>
              <a:rPr kumimoji="1" lang="en-US" altLang="ja-JP" sz="1400" dirty="0" smtClean="0">
                <a:solidFill>
                  <a:srgbClr val="000000"/>
                </a:solidFill>
              </a:rPr>
              <a:t>: April 16</a:t>
            </a:r>
            <a:endParaRPr kumimoji="1" lang="ja-JP" altLang="en-US" dirty="0"/>
          </a:p>
        </p:txBody>
      </p:sp>
    </p:spTree>
    <p:extLst>
      <p:ext uri="{BB962C8B-B14F-4D97-AF65-F5344CB8AC3E}">
        <p14:creationId xmlns:p14="http://schemas.microsoft.com/office/powerpoint/2010/main" xmlns="" val="3013022354"/>
      </p:ext>
    </p:extLst>
  </p:cSld>
  <p:clrMapOvr>
    <a:masterClrMapping/>
  </p:clrMapOvr>
  <mc:AlternateContent xmlns:mc="http://schemas.openxmlformats.org/markup-compatibility/2006">
    <mc:Choice xmlns:p14="http://schemas.microsoft.com/office/powerpoint/2010/main" xmlns="" Requires="p14">
      <p:transition spd="slow" p14:dur="2000" advTm="52545"/>
    </mc:Choice>
    <mc:Fallback>
      <p:transition spd="slow" advTm="5254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1620098"/>
          </a:xfrm>
        </p:spPr>
        <p:txBody>
          <a:bodyPr>
            <a:normAutofit fontScale="90000"/>
          </a:bodyPr>
          <a:lstStyle/>
          <a:p>
            <a:r>
              <a:rPr kumimoji="1" lang="en-US" altLang="ja-JP" dirty="0" smtClean="0"/>
              <a:t/>
            </a:r>
            <a:br>
              <a:rPr kumimoji="1" lang="en-US" altLang="ja-JP" dirty="0" smtClean="0"/>
            </a:br>
            <a:r>
              <a:rPr kumimoji="1" lang="en-US" altLang="ja-JP" dirty="0" smtClean="0"/>
              <a:t>2012 </a:t>
            </a:r>
            <a:r>
              <a:rPr kumimoji="1" lang="en-US" altLang="ja-JP" dirty="0" err="1" smtClean="0"/>
              <a:t>EPD</a:t>
            </a:r>
            <a:r>
              <a:rPr kumimoji="1" lang="en-US" altLang="ja-JP" dirty="0" smtClean="0"/>
              <a:t>: </a:t>
            </a:r>
            <a:r>
              <a:rPr lang="en-US" altLang="ja-JP" dirty="0" smtClean="0"/>
              <a:t>April 16</a:t>
            </a:r>
            <a:br>
              <a:rPr lang="en-US" altLang="ja-JP" dirty="0" smtClean="0"/>
            </a:b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smtClean="0"/>
              <a:t>Tokyo club, Yamanashi club,  Kyoto club, Wakayama club, and Kitakyushu club started EPD Activities!</a:t>
            </a:r>
          </a:p>
          <a:p>
            <a:endParaRPr lang="en-US" altLang="ja-JP" dirty="0" smtClean="0"/>
          </a:p>
          <a:p>
            <a:r>
              <a:rPr lang="en-US" altLang="ja-JP" dirty="0" smtClean="0"/>
              <a:t>Since 2012, Officers of </a:t>
            </a:r>
            <a:r>
              <a:rPr lang="en-US" altLang="ja-JP" dirty="0" smtClean="0">
                <a:solidFill>
                  <a:srgbClr val="000000"/>
                </a:solidFill>
              </a:rPr>
              <a:t>the Ministry of Health, Labor and Welfare (</a:t>
            </a:r>
            <a:r>
              <a:rPr lang="en-US" altLang="ja-JP" dirty="0" err="1" smtClean="0">
                <a:solidFill>
                  <a:srgbClr val="000000"/>
                </a:solidFill>
              </a:rPr>
              <a:t>MHLW</a:t>
            </a:r>
            <a:r>
              <a:rPr lang="en-US" altLang="ja-JP" dirty="0" smtClean="0">
                <a:solidFill>
                  <a:srgbClr val="000000"/>
                </a:solidFill>
              </a:rPr>
              <a:t>) </a:t>
            </a:r>
            <a:r>
              <a:rPr lang="en-US" altLang="ja-JP" dirty="0" smtClean="0"/>
              <a:t>have</a:t>
            </a:r>
            <a:r>
              <a:rPr lang="ja-JP" altLang="en-US" dirty="0" smtClean="0"/>
              <a:t> </a:t>
            </a:r>
            <a:r>
              <a:rPr lang="en-US" altLang="ja-JP" dirty="0" smtClean="0"/>
              <a:t>been supported our </a:t>
            </a:r>
            <a:r>
              <a:rPr lang="en-US" altLang="ja-JP" dirty="0" err="1" smtClean="0"/>
              <a:t>EPD</a:t>
            </a:r>
            <a:r>
              <a:rPr lang="en-US" altLang="ja-JP" dirty="0" smtClean="0"/>
              <a:t> activity.</a:t>
            </a:r>
          </a:p>
          <a:p>
            <a:endParaRPr lang="en-US" altLang="ja-JP" dirty="0" smtClean="0"/>
          </a:p>
          <a:p>
            <a:endParaRPr lang="en-US" altLang="ja-JP" dirty="0" smtClean="0"/>
          </a:p>
          <a:p>
            <a:endParaRPr lang="en-US" altLang="ja-JP" dirty="0" smtClean="0"/>
          </a:p>
          <a:p>
            <a:endParaRPr lang="en-US" altLang="ja-JP" dirty="0" smtClean="0"/>
          </a:p>
          <a:p>
            <a:r>
              <a:rPr lang="en-US" altLang="ja-JP" sz="1700" dirty="0" smtClean="0"/>
              <a:t>    </a:t>
            </a:r>
            <a:r>
              <a:rPr lang="en-US" altLang="ja-JP" sz="1700" dirty="0" err="1" smtClean="0"/>
              <a:t>BPW</a:t>
            </a:r>
            <a:r>
              <a:rPr lang="en-US" altLang="ja-JP" sz="1700" dirty="0" smtClean="0"/>
              <a:t> Tokyo club held its </a:t>
            </a:r>
            <a:br>
              <a:rPr lang="en-US" altLang="ja-JP" sz="1700" dirty="0" smtClean="0"/>
            </a:br>
            <a:r>
              <a:rPr lang="en-US" altLang="ja-JP" sz="1700" dirty="0" smtClean="0"/>
              <a:t>    first </a:t>
            </a:r>
            <a:r>
              <a:rPr lang="en-US" altLang="ja-JP" sz="1700" dirty="0" err="1" smtClean="0"/>
              <a:t>EPD</a:t>
            </a:r>
            <a:r>
              <a:rPr lang="en-US" altLang="ja-JP" sz="1700" dirty="0" smtClean="0"/>
              <a:t> campaign at the </a:t>
            </a:r>
            <a:br>
              <a:rPr lang="en-US" altLang="ja-JP" sz="1700" dirty="0" smtClean="0"/>
            </a:br>
            <a:r>
              <a:rPr lang="en-US" altLang="ja-JP" sz="1700" dirty="0" smtClean="0"/>
              <a:t>    business district, </a:t>
            </a:r>
            <a:r>
              <a:rPr lang="en-US" altLang="ja-JP" sz="1700" dirty="0" err="1" smtClean="0"/>
              <a:t>Marunouchi</a:t>
            </a:r>
            <a:r>
              <a:rPr lang="en-US" altLang="ja-JP" sz="1700" dirty="0" smtClean="0"/>
              <a:t/>
            </a:r>
            <a:br>
              <a:rPr lang="en-US" altLang="ja-JP" sz="1700" dirty="0" smtClean="0"/>
            </a:br>
            <a:r>
              <a:rPr lang="en-US" altLang="ja-JP" sz="1700" dirty="0" smtClean="0"/>
              <a:t>    in Tokyo.</a:t>
            </a:r>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pic>
        <p:nvPicPr>
          <p:cNvPr id="5" name="Picture 2" descr="C:\Users\Haniwa Natori\Documents\BPW\EPD\２０１２年EPD写真\120416東京DSCF5369_jpg - Gmail.files\120416東京DSCF536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3717032"/>
            <a:ext cx="4464496"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7855562"/>
      </p:ext>
    </p:extLst>
  </p:cSld>
  <p:clrMapOvr>
    <a:masterClrMapping/>
  </p:clrMapOvr>
  <mc:AlternateContent xmlns:mc="http://schemas.openxmlformats.org/markup-compatibility/2006">
    <mc:Choice xmlns:p14="http://schemas.microsoft.com/office/powerpoint/2010/main" xmlns="" Requires="p14">
      <p:transition spd="slow" p14:dur="2000" advTm="2608"/>
    </mc:Choice>
    <mc:Fallback>
      <p:transition spd="slow" advTm="260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435280" cy="1872208"/>
          </a:xfrm>
        </p:spPr>
        <p:txBody>
          <a:bodyPr>
            <a:normAutofit fontScale="90000"/>
          </a:bodyPr>
          <a:lstStyle/>
          <a:p>
            <a:pPr lvl="0"/>
            <a:r>
              <a:rPr lang="en-US" altLang="ja-JP" dirty="0" err="1" smtClean="0"/>
              <a:t>EPD</a:t>
            </a:r>
            <a:r>
              <a:rPr lang="en-US" altLang="ja-JP" dirty="0" smtClean="0"/>
              <a:t> in 2013:  </a:t>
            </a:r>
            <a:r>
              <a:rPr lang="en-US" altLang="ja-JP" dirty="0"/>
              <a:t>April </a:t>
            </a:r>
            <a:r>
              <a:rPr lang="en-US" altLang="ja-JP" dirty="0" smtClean="0"/>
              <a:t>15</a:t>
            </a:r>
            <a:br>
              <a:rPr lang="en-US" altLang="ja-JP" dirty="0" smtClean="0"/>
            </a:br>
            <a:r>
              <a:rPr lang="en-US" altLang="ja-JP" sz="2200" dirty="0">
                <a:solidFill>
                  <a:srgbClr val="000000"/>
                </a:solidFill>
              </a:rPr>
              <a:t>EPD calculating formula</a:t>
            </a:r>
            <a:br>
              <a:rPr lang="en-US" altLang="ja-JP" sz="2200" dirty="0">
                <a:solidFill>
                  <a:srgbClr val="000000"/>
                </a:solidFill>
              </a:rPr>
            </a:b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idx="1"/>
          </p:nvPr>
        </p:nvSpPr>
        <p:spPr>
          <a:xfrm>
            <a:off x="107504" y="1700808"/>
            <a:ext cx="8856984" cy="5013176"/>
          </a:xfrm>
        </p:spPr>
        <p:txBody>
          <a:bodyPr>
            <a:normAutofit/>
          </a:bodyPr>
          <a:lstStyle/>
          <a:p>
            <a:pPr lvl="0"/>
            <a:r>
              <a:rPr lang="ja-JP" altLang="en-US" sz="1300" dirty="0">
                <a:solidFill>
                  <a:srgbClr val="000000"/>
                </a:solidFill>
              </a:rPr>
              <a:t>１</a:t>
            </a:r>
            <a:r>
              <a:rPr lang="ja-JP" altLang="en-US" sz="1300" dirty="0" smtClean="0">
                <a:solidFill>
                  <a:srgbClr val="000000"/>
                </a:solidFill>
              </a:rPr>
              <a:t>．</a:t>
            </a:r>
            <a:r>
              <a:rPr lang="en-US" altLang="ja-JP" sz="1300" dirty="0" smtClean="0">
                <a:solidFill>
                  <a:srgbClr val="000000"/>
                </a:solidFill>
              </a:rPr>
              <a:t>The </a:t>
            </a:r>
            <a:r>
              <a:rPr lang="en-US" altLang="ja-JP" sz="1300" dirty="0">
                <a:solidFill>
                  <a:srgbClr val="000000"/>
                </a:solidFill>
              </a:rPr>
              <a:t>gap between the wages of male and female </a:t>
            </a:r>
            <a:r>
              <a:rPr lang="en-US" altLang="ja-JP" sz="1300" dirty="0" smtClean="0">
                <a:solidFill>
                  <a:srgbClr val="000000"/>
                </a:solidFill>
              </a:rPr>
              <a:t>workers:</a:t>
            </a:r>
            <a:endParaRPr lang="en-US" altLang="ja-JP" sz="1300" dirty="0">
              <a:solidFill>
                <a:srgbClr val="000000"/>
              </a:solidFill>
            </a:endParaRPr>
          </a:p>
          <a:p>
            <a:pPr lvl="0"/>
            <a:r>
              <a:rPr lang="ja-JP" altLang="en-US" sz="1300" dirty="0">
                <a:solidFill>
                  <a:srgbClr val="000000"/>
                </a:solidFill>
              </a:rPr>
              <a:t>　　</a:t>
            </a:r>
            <a:r>
              <a:rPr lang="en-US" altLang="ja-JP" sz="1300" dirty="0">
                <a:solidFill>
                  <a:srgbClr val="000000"/>
                </a:solidFill>
              </a:rPr>
              <a:t>Wage data of the man and woman</a:t>
            </a:r>
            <a:r>
              <a:rPr lang="ja-JP" altLang="en-US" sz="1300" dirty="0">
                <a:solidFill>
                  <a:srgbClr val="000000"/>
                </a:solidFill>
              </a:rPr>
              <a:t>（</a:t>
            </a:r>
            <a:r>
              <a:rPr lang="en-US" altLang="ja-JP" sz="1300" dirty="0">
                <a:solidFill>
                  <a:srgbClr val="000000"/>
                </a:solidFill>
              </a:rPr>
              <a:t>2012</a:t>
            </a:r>
            <a:r>
              <a:rPr lang="ja-JP" altLang="en-US" sz="1300" dirty="0">
                <a:solidFill>
                  <a:srgbClr val="000000"/>
                </a:solidFill>
              </a:rPr>
              <a:t> </a:t>
            </a:r>
            <a:r>
              <a:rPr lang="en-US" altLang="ja-JP" sz="1300" dirty="0">
                <a:solidFill>
                  <a:srgbClr val="000000"/>
                </a:solidFill>
              </a:rPr>
              <a:t>general workers </a:t>
            </a:r>
            <a:r>
              <a:rPr lang="en-US" altLang="ja-JP" sz="1300" dirty="0" smtClean="0">
                <a:solidFill>
                  <a:srgbClr val="000000"/>
                </a:solidFill>
              </a:rPr>
              <a:t>statistics</a:t>
            </a:r>
            <a:r>
              <a:rPr lang="en-US" altLang="ja-JP" sz="1400" dirty="0">
                <a:solidFill>
                  <a:srgbClr val="000000"/>
                </a:solidFill>
              </a:rPr>
              <a:t> (MHLW). </a:t>
            </a:r>
            <a:r>
              <a:rPr lang="ja-JP" altLang="en-US" sz="1300" dirty="0" smtClean="0">
                <a:solidFill>
                  <a:srgbClr val="000000"/>
                </a:solidFill>
              </a:rPr>
              <a:t>）</a:t>
            </a:r>
            <a:endParaRPr lang="ja-JP" altLang="en-US" sz="1300" dirty="0">
              <a:solidFill>
                <a:srgbClr val="000000"/>
              </a:solidFill>
            </a:endParaRPr>
          </a:p>
          <a:p>
            <a:pPr lvl="0"/>
            <a:r>
              <a:rPr lang="ja-JP" altLang="en-US" sz="1300" dirty="0">
                <a:solidFill>
                  <a:srgbClr val="000000"/>
                </a:solidFill>
              </a:rPr>
              <a:t>　　</a:t>
            </a:r>
            <a:r>
              <a:rPr lang="en-US" altLang="ja-JP" sz="1300" dirty="0">
                <a:solidFill>
                  <a:srgbClr val="000000"/>
                </a:solidFill>
              </a:rPr>
              <a:t>male</a:t>
            </a:r>
            <a:r>
              <a:rPr lang="ja-JP" altLang="en-US" sz="1300" dirty="0">
                <a:solidFill>
                  <a:srgbClr val="000000"/>
                </a:solidFill>
              </a:rPr>
              <a:t>：</a:t>
            </a:r>
            <a:r>
              <a:rPr lang="en-US" altLang="ja-JP" sz="1300" dirty="0" smtClean="0">
                <a:solidFill>
                  <a:srgbClr val="000000"/>
                </a:solidFill>
              </a:rPr>
              <a:t>¥</a:t>
            </a:r>
            <a:r>
              <a:rPr lang="en-US" altLang="ja-JP" sz="1300" dirty="0">
                <a:solidFill>
                  <a:srgbClr val="000000"/>
                </a:solidFill>
              </a:rPr>
              <a:t> 329,000</a:t>
            </a:r>
            <a:endParaRPr lang="ja-JP" altLang="en-US" sz="1300" dirty="0">
              <a:solidFill>
                <a:srgbClr val="000000"/>
              </a:solidFill>
            </a:endParaRPr>
          </a:p>
          <a:p>
            <a:pPr lvl="0"/>
            <a:r>
              <a:rPr lang="ja-JP" altLang="en-US" sz="1300" dirty="0">
                <a:solidFill>
                  <a:srgbClr val="000000"/>
                </a:solidFill>
              </a:rPr>
              <a:t>　　</a:t>
            </a:r>
            <a:r>
              <a:rPr lang="en-US" altLang="ja-JP" sz="1300" dirty="0">
                <a:solidFill>
                  <a:srgbClr val="000000"/>
                </a:solidFill>
              </a:rPr>
              <a:t>female</a:t>
            </a:r>
            <a:r>
              <a:rPr lang="ja-JP" altLang="en-US" sz="1300" dirty="0">
                <a:solidFill>
                  <a:srgbClr val="000000"/>
                </a:solidFill>
              </a:rPr>
              <a:t>：</a:t>
            </a:r>
            <a:r>
              <a:rPr lang="en-US" altLang="ja-JP" sz="1300" dirty="0" smtClean="0">
                <a:solidFill>
                  <a:srgbClr val="000000"/>
                </a:solidFill>
              </a:rPr>
              <a:t>¥</a:t>
            </a:r>
            <a:r>
              <a:rPr lang="en-US" altLang="ja-JP" sz="1300" dirty="0">
                <a:solidFill>
                  <a:srgbClr val="000000"/>
                </a:solidFill>
              </a:rPr>
              <a:t> 233,100</a:t>
            </a:r>
            <a:endParaRPr lang="ja-JP" altLang="en-US" sz="1300" dirty="0">
              <a:solidFill>
                <a:srgbClr val="000000"/>
              </a:solidFill>
            </a:endParaRPr>
          </a:p>
          <a:p>
            <a:pPr lvl="0"/>
            <a:r>
              <a:rPr lang="ja-JP" altLang="en-US" sz="1300" dirty="0">
                <a:solidFill>
                  <a:srgbClr val="000000"/>
                </a:solidFill>
              </a:rPr>
              <a:t>　　⇒　</a:t>
            </a:r>
            <a:r>
              <a:rPr lang="en-US" altLang="ja-JP" sz="1300" dirty="0" smtClean="0">
                <a:solidFill>
                  <a:srgbClr val="000000"/>
                </a:solidFill>
              </a:rPr>
              <a:t>male: female=329, 000 </a:t>
            </a:r>
            <a:r>
              <a:rPr lang="ja-JP" altLang="en-US" sz="1300" dirty="0" smtClean="0">
                <a:solidFill>
                  <a:srgbClr val="000000"/>
                </a:solidFill>
              </a:rPr>
              <a:t>：</a:t>
            </a:r>
            <a:r>
              <a:rPr lang="en-US" altLang="ja-JP" sz="1300" dirty="0" smtClean="0">
                <a:solidFill>
                  <a:srgbClr val="000000"/>
                </a:solidFill>
              </a:rPr>
              <a:t>233, 100</a:t>
            </a:r>
            <a:r>
              <a:rPr lang="ja-JP" altLang="en-US" sz="1300" dirty="0" smtClean="0">
                <a:solidFill>
                  <a:srgbClr val="000000"/>
                </a:solidFill>
              </a:rPr>
              <a:t> ＝</a:t>
            </a:r>
            <a:r>
              <a:rPr lang="en-US" altLang="ja-JP" sz="1300" dirty="0" smtClean="0">
                <a:solidFill>
                  <a:srgbClr val="000000"/>
                </a:solidFill>
              </a:rPr>
              <a:t>100: 70.9</a:t>
            </a:r>
            <a:endParaRPr lang="ja-JP" altLang="en-US" sz="1300" dirty="0">
              <a:solidFill>
                <a:srgbClr val="000000"/>
              </a:solidFill>
            </a:endParaRPr>
          </a:p>
          <a:p>
            <a:pPr lvl="0"/>
            <a:r>
              <a:rPr lang="ja-JP" altLang="en-US" sz="1300" dirty="0">
                <a:solidFill>
                  <a:srgbClr val="000000"/>
                </a:solidFill>
              </a:rPr>
              <a:t>　　</a:t>
            </a:r>
            <a:r>
              <a:rPr lang="ja-JP" altLang="en-US" sz="1300" dirty="0" smtClean="0">
                <a:solidFill>
                  <a:srgbClr val="000000"/>
                </a:solidFill>
              </a:rPr>
              <a:t>⇒</a:t>
            </a:r>
            <a:r>
              <a:rPr lang="en-US" altLang="ja-JP" sz="1300" dirty="0" smtClean="0">
                <a:solidFill>
                  <a:srgbClr val="000000"/>
                </a:solidFill>
              </a:rPr>
              <a:t>100 – 70.9 = 29.1</a:t>
            </a:r>
            <a:endParaRPr lang="ja-JP" altLang="en-US" sz="1300" dirty="0">
              <a:solidFill>
                <a:srgbClr val="000000"/>
              </a:solidFill>
            </a:endParaRPr>
          </a:p>
          <a:p>
            <a:pPr lvl="0"/>
            <a:r>
              <a:rPr lang="ja-JP" altLang="en-US" sz="1300" dirty="0">
                <a:solidFill>
                  <a:srgbClr val="000000"/>
                </a:solidFill>
              </a:rPr>
              <a:t>　　</a:t>
            </a:r>
          </a:p>
          <a:p>
            <a:pPr lvl="0"/>
            <a:r>
              <a:rPr lang="ja-JP" altLang="en-US" sz="1300" dirty="0">
                <a:solidFill>
                  <a:srgbClr val="000000"/>
                </a:solidFill>
              </a:rPr>
              <a:t>２．</a:t>
            </a:r>
            <a:r>
              <a:rPr lang="en-US" altLang="ja-JP" sz="1300" dirty="0">
                <a:solidFill>
                  <a:srgbClr val="000000"/>
                </a:solidFill>
              </a:rPr>
              <a:t> Annual working </a:t>
            </a:r>
            <a:r>
              <a:rPr lang="en-US" altLang="ja-JP" sz="1300" dirty="0" smtClean="0">
                <a:solidFill>
                  <a:srgbClr val="000000"/>
                </a:solidFill>
              </a:rPr>
              <a:t>days: </a:t>
            </a:r>
            <a:br>
              <a:rPr lang="en-US" altLang="ja-JP" sz="1300" dirty="0" smtClean="0">
                <a:solidFill>
                  <a:srgbClr val="000000"/>
                </a:solidFill>
              </a:rPr>
            </a:br>
            <a:r>
              <a:rPr lang="en-US" altLang="ja-JP" sz="1300" dirty="0" smtClean="0">
                <a:solidFill>
                  <a:srgbClr val="000000"/>
                </a:solidFill>
              </a:rPr>
              <a:t>  </a:t>
            </a:r>
            <a:r>
              <a:rPr lang="ja-JP" altLang="en-US" sz="1300" dirty="0">
                <a:solidFill>
                  <a:srgbClr val="000000"/>
                </a:solidFill>
              </a:rPr>
              <a:t>　</a:t>
            </a:r>
            <a:r>
              <a:rPr lang="ja-JP" altLang="en-US" sz="1300" dirty="0" smtClean="0">
                <a:solidFill>
                  <a:srgbClr val="000000"/>
                </a:solidFill>
              </a:rPr>
              <a:t> </a:t>
            </a:r>
            <a:r>
              <a:rPr lang="en-US" altLang="ja-JP" sz="1300" dirty="0" smtClean="0">
                <a:solidFill>
                  <a:srgbClr val="000000"/>
                </a:solidFill>
              </a:rPr>
              <a:t>Monthly </a:t>
            </a:r>
            <a:r>
              <a:rPr lang="en-US" altLang="ja-JP" sz="1300" dirty="0">
                <a:solidFill>
                  <a:srgbClr val="000000"/>
                </a:solidFill>
              </a:rPr>
              <a:t>working days =</a:t>
            </a:r>
            <a:r>
              <a:rPr lang="en-US" altLang="ja-JP" sz="1300" dirty="0" smtClean="0">
                <a:solidFill>
                  <a:srgbClr val="000000"/>
                </a:solidFill>
              </a:rPr>
              <a:t>22 days</a:t>
            </a:r>
          </a:p>
          <a:p>
            <a:pPr lvl="0"/>
            <a:r>
              <a:rPr lang="en-US" altLang="ja-JP" sz="1300" dirty="0" smtClean="0">
                <a:solidFill>
                  <a:srgbClr val="000000"/>
                </a:solidFill>
              </a:rPr>
              <a:t>     </a:t>
            </a:r>
            <a:r>
              <a:rPr lang="en-US" altLang="ja-JP" sz="1300" dirty="0">
                <a:solidFill>
                  <a:srgbClr val="000000"/>
                </a:solidFill>
              </a:rPr>
              <a:t>Annual working days </a:t>
            </a:r>
            <a:r>
              <a:rPr lang="ja-JP" altLang="en-US" sz="1300" dirty="0">
                <a:solidFill>
                  <a:srgbClr val="000000"/>
                </a:solidFill>
              </a:rPr>
              <a:t>　</a:t>
            </a:r>
            <a:r>
              <a:rPr lang="en-US" altLang="ja-JP" sz="1300" dirty="0" smtClean="0">
                <a:solidFill>
                  <a:srgbClr val="000000"/>
                </a:solidFill>
              </a:rPr>
              <a:t>22 x 12</a:t>
            </a:r>
            <a:r>
              <a:rPr lang="ja-JP" altLang="en-US" sz="1300" dirty="0" smtClean="0">
                <a:solidFill>
                  <a:srgbClr val="000000"/>
                </a:solidFill>
              </a:rPr>
              <a:t>＝</a:t>
            </a:r>
            <a:r>
              <a:rPr lang="en-US" altLang="ja-JP" sz="1300" dirty="0" smtClean="0">
                <a:solidFill>
                  <a:srgbClr val="000000"/>
                </a:solidFill>
              </a:rPr>
              <a:t>264 days</a:t>
            </a:r>
            <a:endParaRPr lang="en-US" altLang="ja-JP" sz="1300" dirty="0">
              <a:solidFill>
                <a:srgbClr val="000000"/>
              </a:solidFill>
            </a:endParaRPr>
          </a:p>
          <a:p>
            <a:pPr lvl="0"/>
            <a:endParaRPr lang="en-US" altLang="ja-JP" sz="1300" dirty="0">
              <a:solidFill>
                <a:srgbClr val="000000"/>
              </a:solidFill>
            </a:endParaRPr>
          </a:p>
          <a:p>
            <a:pPr lvl="0"/>
            <a:r>
              <a:rPr lang="en-US" altLang="ja-JP" sz="1300" dirty="0">
                <a:solidFill>
                  <a:srgbClr val="000000"/>
                </a:solidFill>
              </a:rPr>
              <a:t>3  EPD calculating </a:t>
            </a:r>
            <a:r>
              <a:rPr lang="en-US" altLang="ja-JP" sz="1300" dirty="0" smtClean="0">
                <a:solidFill>
                  <a:srgbClr val="000000"/>
                </a:solidFill>
              </a:rPr>
              <a:t>formulas:</a:t>
            </a:r>
            <a:endParaRPr lang="en-US" altLang="ja-JP" sz="1300" dirty="0">
              <a:solidFill>
                <a:srgbClr val="000000"/>
              </a:solidFill>
            </a:endParaRPr>
          </a:p>
          <a:p>
            <a:pPr lvl="0"/>
            <a:r>
              <a:rPr lang="ja-JP" altLang="en-US" sz="1300" dirty="0">
                <a:solidFill>
                  <a:srgbClr val="000000"/>
                </a:solidFill>
              </a:rPr>
              <a:t>　　　２６４（</a:t>
            </a:r>
            <a:r>
              <a:rPr lang="en-US" altLang="ja-JP" sz="1300" dirty="0">
                <a:solidFill>
                  <a:srgbClr val="000000"/>
                </a:solidFill>
              </a:rPr>
              <a:t>Annual working </a:t>
            </a:r>
            <a:r>
              <a:rPr lang="en-US" altLang="ja-JP" sz="1300" dirty="0" smtClean="0">
                <a:solidFill>
                  <a:srgbClr val="000000"/>
                </a:solidFill>
              </a:rPr>
              <a:t>days)×</a:t>
            </a:r>
            <a:r>
              <a:rPr lang="ja-JP" altLang="en-US" sz="1300" dirty="0">
                <a:solidFill>
                  <a:srgbClr val="000000"/>
                </a:solidFill>
              </a:rPr>
              <a:t>０．２９４</a:t>
            </a:r>
            <a:r>
              <a:rPr lang="ja-JP" altLang="en-US" sz="1300" dirty="0" smtClean="0">
                <a:solidFill>
                  <a:srgbClr val="000000"/>
                </a:solidFill>
              </a:rPr>
              <a:t>＝</a:t>
            </a:r>
            <a:r>
              <a:rPr lang="en-US" altLang="ja-JP" sz="1300" dirty="0" smtClean="0"/>
              <a:t>77. 0</a:t>
            </a:r>
            <a:r>
              <a:rPr lang="en-US" altLang="ja-JP" sz="1300" dirty="0" smtClean="0">
                <a:solidFill>
                  <a:srgbClr val="000000"/>
                </a:solidFill>
              </a:rPr>
              <a:t>→</a:t>
            </a:r>
            <a:r>
              <a:rPr lang="ja-JP" altLang="en-US" sz="1300" dirty="0" smtClean="0">
                <a:solidFill>
                  <a:srgbClr val="000000"/>
                </a:solidFill>
              </a:rPr>
              <a:t>７７ </a:t>
            </a:r>
            <a:r>
              <a:rPr lang="en-US" altLang="ja-JP" sz="1300" dirty="0" smtClean="0">
                <a:solidFill>
                  <a:srgbClr val="000000"/>
                </a:solidFill>
              </a:rPr>
              <a:t>(days</a:t>
            </a:r>
            <a:r>
              <a:rPr lang="en-US" altLang="ja-JP" sz="1300" dirty="0">
                <a:solidFill>
                  <a:srgbClr val="000000"/>
                </a:solidFill>
              </a:rPr>
              <a:t>)</a:t>
            </a:r>
          </a:p>
          <a:p>
            <a:pPr lvl="0"/>
            <a:r>
              <a:rPr lang="ja-JP" altLang="en-US" sz="1300" dirty="0">
                <a:solidFill>
                  <a:srgbClr val="000000"/>
                </a:solidFill>
              </a:rPr>
              <a:t>       </a:t>
            </a:r>
            <a:r>
              <a:rPr lang="en-US" altLang="ja-JP" sz="1300" dirty="0" smtClean="0">
                <a:solidFill>
                  <a:srgbClr val="000000"/>
                </a:solidFill>
              </a:rPr>
              <a:t>77</a:t>
            </a:r>
            <a:r>
              <a:rPr lang="ja-JP" altLang="en-US" sz="1300" dirty="0" err="1" smtClean="0">
                <a:solidFill>
                  <a:srgbClr val="000000"/>
                </a:solidFill>
              </a:rPr>
              <a:t>ー</a:t>
            </a:r>
            <a:r>
              <a:rPr lang="ja-JP" altLang="en-US" sz="1300" dirty="0" smtClean="0">
                <a:solidFill>
                  <a:srgbClr val="000000"/>
                </a:solidFill>
              </a:rPr>
              <a:t>２２</a:t>
            </a:r>
            <a:r>
              <a:rPr lang="ja-JP" altLang="en-US" sz="1300" dirty="0">
                <a:solidFill>
                  <a:srgbClr val="000000"/>
                </a:solidFill>
              </a:rPr>
              <a:t>（</a:t>
            </a:r>
            <a:r>
              <a:rPr lang="en-US" altLang="ja-JP" sz="1300" dirty="0">
                <a:solidFill>
                  <a:srgbClr val="000000"/>
                </a:solidFill>
              </a:rPr>
              <a:t>Jan.</a:t>
            </a:r>
            <a:r>
              <a:rPr lang="ja-JP" altLang="en-US" sz="1300" dirty="0">
                <a:solidFill>
                  <a:srgbClr val="000000"/>
                </a:solidFill>
              </a:rPr>
              <a:t>）－２２（</a:t>
            </a:r>
            <a:r>
              <a:rPr lang="en-US" altLang="ja-JP" sz="1300" dirty="0">
                <a:solidFill>
                  <a:srgbClr val="000000"/>
                </a:solidFill>
              </a:rPr>
              <a:t>Feb.</a:t>
            </a:r>
            <a:r>
              <a:rPr lang="ja-JP" altLang="en-US" sz="1300" dirty="0">
                <a:solidFill>
                  <a:srgbClr val="000000"/>
                </a:solidFill>
              </a:rPr>
              <a:t>）－２２（</a:t>
            </a:r>
            <a:r>
              <a:rPr lang="en-US" altLang="ja-JP" sz="1300" dirty="0">
                <a:solidFill>
                  <a:srgbClr val="000000"/>
                </a:solidFill>
              </a:rPr>
              <a:t>mar.</a:t>
            </a:r>
            <a:r>
              <a:rPr lang="ja-JP" altLang="en-US" sz="1300" dirty="0">
                <a:solidFill>
                  <a:srgbClr val="000000"/>
                </a:solidFill>
              </a:rPr>
              <a:t>）＝</a:t>
            </a:r>
            <a:r>
              <a:rPr lang="ja-JP" altLang="en-US" sz="1300" dirty="0" smtClean="0">
                <a:solidFill>
                  <a:srgbClr val="000000"/>
                </a:solidFill>
              </a:rPr>
              <a:t>１１</a:t>
            </a:r>
            <a:r>
              <a:rPr lang="en-US" altLang="ja-JP" sz="1300" dirty="0" smtClean="0">
                <a:solidFill>
                  <a:srgbClr val="000000"/>
                </a:solidFill>
              </a:rPr>
              <a:t>(days</a:t>
            </a:r>
            <a:r>
              <a:rPr lang="en-US" altLang="ja-JP" sz="1300" dirty="0">
                <a:solidFill>
                  <a:srgbClr val="000000"/>
                </a:solidFill>
              </a:rPr>
              <a:t>)</a:t>
            </a:r>
            <a:endParaRPr lang="ja-JP" altLang="en-US" sz="1300" dirty="0">
              <a:solidFill>
                <a:srgbClr val="000000"/>
              </a:solidFill>
            </a:endParaRPr>
          </a:p>
          <a:p>
            <a:pPr lvl="0"/>
            <a:r>
              <a:rPr lang="ja-JP" altLang="en-US" sz="1300" dirty="0">
                <a:solidFill>
                  <a:srgbClr val="000000"/>
                </a:solidFill>
              </a:rPr>
              <a:t>　　　　</a:t>
            </a:r>
            <a:r>
              <a:rPr lang="ja-JP" altLang="en-US" sz="1300" dirty="0" smtClean="0">
                <a:solidFill>
                  <a:srgbClr val="000000"/>
                </a:solidFill>
              </a:rPr>
              <a:t>１１</a:t>
            </a:r>
            <a:r>
              <a:rPr lang="en-US" altLang="ja-JP" sz="1300" dirty="0" smtClean="0">
                <a:solidFill>
                  <a:srgbClr val="000000"/>
                </a:solidFill>
              </a:rPr>
              <a:t>÷</a:t>
            </a:r>
            <a:r>
              <a:rPr lang="ja-JP" altLang="en-US" sz="1300" dirty="0">
                <a:solidFill>
                  <a:srgbClr val="000000"/>
                </a:solidFill>
              </a:rPr>
              <a:t>２２</a:t>
            </a:r>
            <a:r>
              <a:rPr lang="en-US" altLang="ja-JP" sz="1300" dirty="0">
                <a:solidFill>
                  <a:srgbClr val="000000"/>
                </a:solidFill>
              </a:rPr>
              <a:t>×</a:t>
            </a:r>
            <a:r>
              <a:rPr lang="ja-JP" altLang="en-US" sz="1300" dirty="0">
                <a:solidFill>
                  <a:srgbClr val="000000"/>
                </a:solidFill>
              </a:rPr>
              <a:t>３０＝</a:t>
            </a:r>
            <a:r>
              <a:rPr lang="ja-JP" altLang="en-US" sz="1300" dirty="0" smtClean="0">
                <a:solidFill>
                  <a:srgbClr val="000000"/>
                </a:solidFill>
              </a:rPr>
              <a:t>１５</a:t>
            </a:r>
            <a:endParaRPr lang="en-US" altLang="ja-JP" sz="1300" dirty="0">
              <a:solidFill>
                <a:srgbClr val="000000"/>
              </a:solidFill>
            </a:endParaRPr>
          </a:p>
          <a:p>
            <a:pPr lvl="0"/>
            <a:r>
              <a:rPr lang="ja-JP" altLang="en-US" sz="1300" dirty="0">
                <a:solidFill>
                  <a:srgbClr val="000000"/>
                </a:solidFill>
              </a:rPr>
              <a:t>⇒　</a:t>
            </a:r>
            <a:r>
              <a:rPr lang="en-US" altLang="ja-JP" sz="1300" dirty="0" err="1" smtClean="0">
                <a:solidFill>
                  <a:srgbClr val="000000"/>
                </a:solidFill>
              </a:rPr>
              <a:t>EPD</a:t>
            </a:r>
            <a:r>
              <a:rPr lang="en-US" altLang="ja-JP" sz="1300" dirty="0" smtClean="0">
                <a:solidFill>
                  <a:srgbClr val="000000"/>
                </a:solidFill>
              </a:rPr>
              <a:t>: April 15</a:t>
            </a:r>
            <a:endParaRPr lang="ja-JP" altLang="en-US" sz="1900" dirty="0">
              <a:solidFill>
                <a:srgbClr val="000000"/>
              </a:solidFill>
            </a:endParaRPr>
          </a:p>
          <a:p>
            <a:endParaRPr kumimoji="1" lang="ja-JP" altLang="en-US" dirty="0"/>
          </a:p>
        </p:txBody>
      </p:sp>
    </p:spTree>
    <p:extLst>
      <p:ext uri="{BB962C8B-B14F-4D97-AF65-F5344CB8AC3E}">
        <p14:creationId xmlns:p14="http://schemas.microsoft.com/office/powerpoint/2010/main" xmlns="" val="398302148"/>
      </p:ext>
    </p:extLst>
  </p:cSld>
  <p:clrMapOvr>
    <a:masterClrMapping/>
  </p:clrMapOvr>
  <mc:AlternateContent xmlns:mc="http://schemas.openxmlformats.org/markup-compatibility/2006">
    <mc:Choice xmlns:p14="http://schemas.microsoft.com/office/powerpoint/2010/main" xmlns="" Requires="p14">
      <p:transition spd="slow" p14:dur="2000" advTm="9636"/>
    </mc:Choice>
    <mc:Fallback>
      <p:transition spd="slow" advTm="963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smtClean="0"/>
              <a:t>2013 </a:t>
            </a:r>
            <a:r>
              <a:rPr lang="en-US" altLang="ja-JP" sz="3200" dirty="0" err="1" smtClean="0"/>
              <a:t>EPD</a:t>
            </a:r>
            <a:r>
              <a:rPr lang="en-US" altLang="ja-JP" sz="3200" dirty="0" smtClean="0"/>
              <a:t>: April 15 </a:t>
            </a:r>
            <a:r>
              <a:rPr lang="en-US" altLang="ja-JP" sz="3200" dirty="0"/>
              <a:t/>
            </a:r>
            <a:br>
              <a:rPr lang="en-US" altLang="ja-JP" sz="3200" dirty="0"/>
            </a:br>
            <a:endParaRPr kumimoji="1" lang="ja-JP" altLang="en-US" sz="3200" dirty="0"/>
          </a:p>
        </p:txBody>
      </p:sp>
      <p:sp>
        <p:nvSpPr>
          <p:cNvPr id="3" name="コンテンツ プレースホルダー 2"/>
          <p:cNvSpPr>
            <a:spLocks noGrp="1"/>
          </p:cNvSpPr>
          <p:nvPr>
            <p:ph idx="1"/>
          </p:nvPr>
        </p:nvSpPr>
        <p:spPr>
          <a:xfrm>
            <a:off x="467544" y="980728"/>
            <a:ext cx="7620000" cy="4373563"/>
          </a:xfrm>
        </p:spPr>
        <p:txBody>
          <a:bodyPr/>
          <a:lstStyle/>
          <a:p>
            <a:r>
              <a:rPr lang="en-US" altLang="ja-JP" dirty="0" smtClean="0"/>
              <a:t>Increasing number of clubs participated in the </a:t>
            </a:r>
            <a:r>
              <a:rPr lang="en-US" altLang="ja-JP" dirty="0" err="1" smtClean="0"/>
              <a:t>EPD</a:t>
            </a:r>
            <a:r>
              <a:rPr lang="en-US" altLang="ja-JP" dirty="0" smtClean="0"/>
              <a:t> activities.</a:t>
            </a:r>
            <a:endParaRPr lang="en-US" altLang="ja-JP" dirty="0"/>
          </a:p>
          <a:p>
            <a:endParaRPr lang="en-US" altLang="ja-JP" dirty="0" smtClean="0"/>
          </a:p>
          <a:p>
            <a:r>
              <a:rPr lang="en-US" altLang="ja-JP" dirty="0" smtClean="0"/>
              <a:t>				     Wakayama Club</a:t>
            </a:r>
          </a:p>
          <a:p>
            <a:r>
              <a:rPr lang="en-US" altLang="ja-JP" dirty="0" smtClean="0"/>
              <a:t> Yamanashi Club</a:t>
            </a:r>
          </a:p>
          <a:p>
            <a:r>
              <a:rPr lang="en-US" altLang="ja-JP" dirty="0" smtClean="0"/>
              <a:t>Yamanashi club</a:t>
            </a:r>
            <a:endParaRPr lang="en-US" altLang="ja-JP" dirty="0"/>
          </a:p>
          <a:p>
            <a:r>
              <a:rPr kumimoji="1" lang="en-US" altLang="ja-JP" dirty="0" smtClean="0"/>
              <a:t>                                                             </a:t>
            </a:r>
            <a:endParaRPr kumimoji="1" lang="ja-JP" altLang="en-US" dirty="0"/>
          </a:p>
        </p:txBody>
      </p:sp>
      <p:pic>
        <p:nvPicPr>
          <p:cNvPr id="2051" name="Picture 3" descr="C:\Users\Haniwa Natori\Documents\BPW\EPD\２０１３年EPD\全国の写真\P1010143山梨クラブ１.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780928"/>
            <a:ext cx="3985522"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図 5" descr="photo"/>
          <p:cNvPicPr/>
          <p:nvPr/>
        </p:nvPicPr>
        <p:blipFill>
          <a:blip r:embed="rId4" cstate="print"/>
          <a:srcRect l="66871"/>
          <a:stretch>
            <a:fillRect/>
          </a:stretch>
        </p:blipFill>
        <p:spPr bwMode="auto">
          <a:xfrm>
            <a:off x="4427984" y="2564904"/>
            <a:ext cx="2736304" cy="2232248"/>
          </a:xfrm>
          <a:prstGeom prst="rect">
            <a:avLst/>
          </a:prstGeom>
          <a:noFill/>
          <a:ln w="9525">
            <a:noFill/>
            <a:miter lim="800000"/>
            <a:headEnd/>
            <a:tailEnd/>
          </a:ln>
        </p:spPr>
      </p:pic>
      <p:sp>
        <p:nvSpPr>
          <p:cNvPr id="7" name="テキスト ボックス 6"/>
          <p:cNvSpPr txBox="1"/>
          <p:nvPr/>
        </p:nvSpPr>
        <p:spPr>
          <a:xfrm>
            <a:off x="4716016" y="4869160"/>
            <a:ext cx="3908570" cy="707886"/>
          </a:xfrm>
          <a:prstGeom prst="rect">
            <a:avLst/>
          </a:prstGeom>
          <a:noFill/>
        </p:spPr>
        <p:txBody>
          <a:bodyPr wrap="none" rtlCol="0">
            <a:spAutoFit/>
          </a:bodyPr>
          <a:lstStyle/>
          <a:p>
            <a:r>
              <a:rPr kumimoji="1" lang="en-US" altLang="ja-JP" sz="2000" b="1" dirty="0" smtClean="0"/>
              <a:t>Wa</a:t>
            </a:r>
            <a:r>
              <a:rPr lang="en-US" altLang="ja-JP" sz="2000" b="1" dirty="0" smtClean="0"/>
              <a:t>kayama club appeared on a</a:t>
            </a:r>
          </a:p>
          <a:p>
            <a:r>
              <a:rPr lang="en-US" altLang="ja-JP" sz="2000" b="1" dirty="0" smtClean="0"/>
              <a:t>l</a:t>
            </a:r>
            <a:r>
              <a:rPr kumimoji="1" lang="en-US" altLang="ja-JP" sz="2000" b="1" dirty="0" smtClean="0"/>
              <a:t>ive radio show.</a:t>
            </a:r>
            <a:endParaRPr kumimoji="1" lang="ja-JP" altLang="en-US" sz="2000" b="1" dirty="0"/>
          </a:p>
        </p:txBody>
      </p:sp>
    </p:spTree>
    <p:extLst>
      <p:ext uri="{BB962C8B-B14F-4D97-AF65-F5344CB8AC3E}">
        <p14:creationId xmlns:p14="http://schemas.microsoft.com/office/powerpoint/2010/main" xmlns="" val="1245315795"/>
      </p:ext>
    </p:extLst>
  </p:cSld>
  <p:clrMapOvr>
    <a:masterClrMapping/>
  </p:clrMapOvr>
  <mc:AlternateContent xmlns:mc="http://schemas.openxmlformats.org/markup-compatibility/2006">
    <mc:Choice xmlns:p14="http://schemas.microsoft.com/office/powerpoint/2010/main" xmlns="" Requires="p14">
      <p:transition spd="slow" p14:dur="2000" advTm="1818"/>
    </mc:Choice>
    <mc:Fallback>
      <p:transition spd="slow" advTm="18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715200" cy="1371600"/>
          </a:xfrm>
        </p:spPr>
        <p:txBody>
          <a:bodyPr>
            <a:normAutofit/>
          </a:bodyPr>
          <a:lstStyle/>
          <a:p>
            <a:r>
              <a:rPr lang="en-US" altLang="ja-JP" sz="3200" dirty="0" err="1" smtClean="0"/>
              <a:t>EPD</a:t>
            </a:r>
            <a:r>
              <a:rPr lang="en-US" altLang="ja-JP" sz="3200" dirty="0" smtClean="0"/>
              <a:t> in 2014: April </a:t>
            </a:r>
            <a:r>
              <a:rPr lang="en-US" altLang="ja-JP" sz="3200" dirty="0"/>
              <a:t>13</a:t>
            </a:r>
            <a:r>
              <a:rPr lang="en-US" altLang="ja-JP" dirty="0"/>
              <a:t/>
            </a:r>
            <a:br>
              <a:rPr lang="en-US" altLang="ja-JP" dirty="0"/>
            </a:br>
            <a:r>
              <a:rPr lang="en-US" altLang="ja-JP" sz="2000" dirty="0">
                <a:solidFill>
                  <a:srgbClr val="000000"/>
                </a:solidFill>
              </a:rPr>
              <a:t>EPD calculating formula</a:t>
            </a:r>
            <a:endParaRPr kumimoji="1" lang="ja-JP" altLang="en-US" sz="2000" dirty="0"/>
          </a:p>
        </p:txBody>
      </p:sp>
      <p:sp>
        <p:nvSpPr>
          <p:cNvPr id="3" name="コンテンツ プレースホルダー 2"/>
          <p:cNvSpPr>
            <a:spLocks noGrp="1"/>
          </p:cNvSpPr>
          <p:nvPr>
            <p:ph idx="1"/>
          </p:nvPr>
        </p:nvSpPr>
        <p:spPr>
          <a:xfrm>
            <a:off x="251520" y="1484784"/>
            <a:ext cx="8640960" cy="4916760"/>
          </a:xfrm>
        </p:spPr>
        <p:txBody>
          <a:bodyPr>
            <a:normAutofit fontScale="70000" lnSpcReduction="20000"/>
          </a:bodyPr>
          <a:lstStyle/>
          <a:p>
            <a:pPr lvl="0"/>
            <a:r>
              <a:rPr lang="ja-JP" altLang="en-US" dirty="0">
                <a:solidFill>
                  <a:srgbClr val="000000"/>
                </a:solidFill>
              </a:rPr>
              <a:t>１</a:t>
            </a:r>
            <a:r>
              <a:rPr lang="ja-JP" altLang="en-US" dirty="0" smtClean="0">
                <a:solidFill>
                  <a:srgbClr val="000000"/>
                </a:solidFill>
              </a:rPr>
              <a:t>．</a:t>
            </a:r>
            <a:r>
              <a:rPr lang="en-US" altLang="ja-JP" dirty="0" smtClean="0">
                <a:solidFill>
                  <a:srgbClr val="000000"/>
                </a:solidFill>
              </a:rPr>
              <a:t>The </a:t>
            </a:r>
            <a:r>
              <a:rPr lang="en-US" altLang="ja-JP" dirty="0">
                <a:solidFill>
                  <a:srgbClr val="000000"/>
                </a:solidFill>
              </a:rPr>
              <a:t>gap between the wages of male and female </a:t>
            </a:r>
            <a:r>
              <a:rPr lang="en-US" altLang="ja-JP" dirty="0" smtClean="0">
                <a:solidFill>
                  <a:srgbClr val="000000"/>
                </a:solidFill>
              </a:rPr>
              <a:t>workers:</a:t>
            </a:r>
            <a:endParaRPr lang="en-US" altLang="ja-JP" dirty="0">
              <a:solidFill>
                <a:srgbClr val="000000"/>
              </a:solidFill>
            </a:endParaRPr>
          </a:p>
          <a:p>
            <a:pPr lvl="0"/>
            <a:r>
              <a:rPr lang="ja-JP" altLang="en-US" dirty="0">
                <a:solidFill>
                  <a:srgbClr val="000000"/>
                </a:solidFill>
              </a:rPr>
              <a:t>　　</a:t>
            </a:r>
            <a:r>
              <a:rPr lang="en-US" altLang="ja-JP" dirty="0">
                <a:solidFill>
                  <a:srgbClr val="000000"/>
                </a:solidFill>
              </a:rPr>
              <a:t>Wage data of the man and woman</a:t>
            </a:r>
            <a:r>
              <a:rPr lang="ja-JP" altLang="en-US" dirty="0">
                <a:solidFill>
                  <a:srgbClr val="000000"/>
                </a:solidFill>
              </a:rPr>
              <a:t>（</a:t>
            </a:r>
            <a:r>
              <a:rPr lang="en-US" altLang="ja-JP" dirty="0">
                <a:solidFill>
                  <a:srgbClr val="000000"/>
                </a:solidFill>
              </a:rPr>
              <a:t>2012</a:t>
            </a:r>
            <a:r>
              <a:rPr lang="ja-JP" altLang="en-US" dirty="0">
                <a:solidFill>
                  <a:srgbClr val="000000"/>
                </a:solidFill>
              </a:rPr>
              <a:t> </a:t>
            </a:r>
            <a:r>
              <a:rPr lang="en-US" altLang="ja-JP" dirty="0">
                <a:solidFill>
                  <a:srgbClr val="000000"/>
                </a:solidFill>
              </a:rPr>
              <a:t>general workers statistics (MHLW). </a:t>
            </a:r>
            <a:r>
              <a:rPr lang="ja-JP" altLang="en-US" dirty="0">
                <a:solidFill>
                  <a:srgbClr val="000000"/>
                </a:solidFill>
              </a:rPr>
              <a:t>）</a:t>
            </a:r>
          </a:p>
          <a:p>
            <a:pPr lvl="0"/>
            <a:r>
              <a:rPr lang="ja-JP" altLang="en-US" dirty="0">
                <a:solidFill>
                  <a:srgbClr val="000000"/>
                </a:solidFill>
              </a:rPr>
              <a:t>　　</a:t>
            </a:r>
            <a:r>
              <a:rPr lang="en-US" altLang="ja-JP" dirty="0">
                <a:solidFill>
                  <a:srgbClr val="000000"/>
                </a:solidFill>
              </a:rPr>
              <a:t>male</a:t>
            </a:r>
            <a:r>
              <a:rPr lang="ja-JP" altLang="en-US" dirty="0">
                <a:solidFill>
                  <a:srgbClr val="000000"/>
                </a:solidFill>
              </a:rPr>
              <a:t>：</a:t>
            </a:r>
            <a:r>
              <a:rPr lang="en-US" altLang="ja-JP" dirty="0">
                <a:solidFill>
                  <a:srgbClr val="000000"/>
                </a:solidFill>
              </a:rPr>
              <a:t>¥ </a:t>
            </a:r>
            <a:r>
              <a:rPr lang="en-US" altLang="ja-JP" dirty="0" smtClean="0">
                <a:solidFill>
                  <a:srgbClr val="000000"/>
                </a:solidFill>
              </a:rPr>
              <a:t>326,000</a:t>
            </a:r>
            <a:endParaRPr lang="ja-JP" altLang="en-US" dirty="0">
              <a:solidFill>
                <a:srgbClr val="000000"/>
              </a:solidFill>
            </a:endParaRPr>
          </a:p>
          <a:p>
            <a:pPr lvl="0"/>
            <a:r>
              <a:rPr lang="ja-JP" altLang="en-US" dirty="0">
                <a:solidFill>
                  <a:srgbClr val="000000"/>
                </a:solidFill>
              </a:rPr>
              <a:t>　　</a:t>
            </a:r>
            <a:r>
              <a:rPr lang="en-US" altLang="ja-JP" dirty="0">
                <a:solidFill>
                  <a:srgbClr val="000000"/>
                </a:solidFill>
              </a:rPr>
              <a:t>female</a:t>
            </a:r>
            <a:r>
              <a:rPr lang="ja-JP" altLang="en-US" dirty="0">
                <a:solidFill>
                  <a:srgbClr val="000000"/>
                </a:solidFill>
              </a:rPr>
              <a:t>：</a:t>
            </a:r>
            <a:r>
              <a:rPr lang="en-US" altLang="ja-JP" dirty="0">
                <a:solidFill>
                  <a:srgbClr val="000000"/>
                </a:solidFill>
              </a:rPr>
              <a:t>¥ </a:t>
            </a:r>
            <a:r>
              <a:rPr lang="en-US" altLang="ja-JP" dirty="0" smtClean="0">
                <a:solidFill>
                  <a:srgbClr val="000000"/>
                </a:solidFill>
              </a:rPr>
              <a:t>232,600</a:t>
            </a:r>
            <a:endParaRPr lang="ja-JP" altLang="en-US" dirty="0">
              <a:solidFill>
                <a:srgbClr val="000000"/>
              </a:solidFill>
            </a:endParaRPr>
          </a:p>
          <a:p>
            <a:pPr lvl="0"/>
            <a:r>
              <a:rPr lang="ja-JP" altLang="en-US" dirty="0">
                <a:solidFill>
                  <a:srgbClr val="000000"/>
                </a:solidFill>
              </a:rPr>
              <a:t>　　⇒　</a:t>
            </a:r>
            <a:r>
              <a:rPr lang="en-US" altLang="ja-JP" dirty="0" smtClean="0">
                <a:solidFill>
                  <a:srgbClr val="000000"/>
                </a:solidFill>
              </a:rPr>
              <a:t>male: female=326, 000 :232, 600</a:t>
            </a:r>
            <a:r>
              <a:rPr lang="ja-JP" altLang="en-US" dirty="0" smtClean="0">
                <a:solidFill>
                  <a:srgbClr val="000000"/>
                </a:solidFill>
              </a:rPr>
              <a:t> </a:t>
            </a:r>
            <a:r>
              <a:rPr lang="ja-JP" altLang="en-US" dirty="0">
                <a:solidFill>
                  <a:srgbClr val="000000"/>
                </a:solidFill>
              </a:rPr>
              <a:t>＝</a:t>
            </a:r>
            <a:r>
              <a:rPr lang="en-US" altLang="ja-JP" dirty="0" smtClean="0">
                <a:solidFill>
                  <a:srgbClr val="000000"/>
                </a:solidFill>
              </a:rPr>
              <a:t>100:  71.35</a:t>
            </a:r>
            <a:endParaRPr lang="ja-JP" altLang="en-US" dirty="0">
              <a:solidFill>
                <a:srgbClr val="000000"/>
              </a:solidFill>
            </a:endParaRPr>
          </a:p>
          <a:p>
            <a:pPr lvl="0"/>
            <a:r>
              <a:rPr lang="ja-JP" altLang="en-US" dirty="0">
                <a:solidFill>
                  <a:srgbClr val="000000"/>
                </a:solidFill>
              </a:rPr>
              <a:t>　　</a:t>
            </a:r>
            <a:r>
              <a:rPr lang="ja-JP" altLang="en-US" dirty="0" smtClean="0">
                <a:solidFill>
                  <a:srgbClr val="000000"/>
                </a:solidFill>
              </a:rPr>
              <a:t>⇒</a:t>
            </a:r>
            <a:r>
              <a:rPr lang="en-US" altLang="ja-JP" dirty="0" smtClean="0">
                <a:solidFill>
                  <a:srgbClr val="000000"/>
                </a:solidFill>
              </a:rPr>
              <a:t>100 – 71.35 =28.65</a:t>
            </a:r>
          </a:p>
          <a:p>
            <a:pPr lvl="0"/>
            <a:endParaRPr lang="ja-JP" altLang="en-US" dirty="0">
              <a:solidFill>
                <a:srgbClr val="000000"/>
              </a:solidFill>
            </a:endParaRPr>
          </a:p>
          <a:p>
            <a:pPr lvl="0"/>
            <a:r>
              <a:rPr lang="ja-JP" altLang="en-US" dirty="0" smtClean="0">
                <a:solidFill>
                  <a:srgbClr val="000000"/>
                </a:solidFill>
              </a:rPr>
              <a:t>２</a:t>
            </a:r>
            <a:r>
              <a:rPr lang="ja-JP" altLang="en-US" dirty="0">
                <a:solidFill>
                  <a:srgbClr val="000000"/>
                </a:solidFill>
              </a:rPr>
              <a:t>．</a:t>
            </a:r>
            <a:r>
              <a:rPr lang="en-US" altLang="ja-JP" dirty="0">
                <a:solidFill>
                  <a:srgbClr val="000000"/>
                </a:solidFill>
              </a:rPr>
              <a:t> Annual working </a:t>
            </a:r>
            <a:r>
              <a:rPr lang="en-US" altLang="ja-JP" dirty="0" smtClean="0">
                <a:solidFill>
                  <a:srgbClr val="000000"/>
                </a:solidFill>
              </a:rPr>
              <a:t>days: </a:t>
            </a:r>
            <a:endParaRPr lang="ja-JP" altLang="en-US" dirty="0">
              <a:solidFill>
                <a:srgbClr val="000000"/>
              </a:solidFill>
            </a:endParaRPr>
          </a:p>
          <a:p>
            <a:pPr lvl="0"/>
            <a:r>
              <a:rPr lang="ja-JP" altLang="en-US" dirty="0">
                <a:solidFill>
                  <a:srgbClr val="000000"/>
                </a:solidFill>
              </a:rPr>
              <a:t>　</a:t>
            </a:r>
            <a:r>
              <a:rPr lang="en-US" altLang="ja-JP" dirty="0">
                <a:solidFill>
                  <a:srgbClr val="000000"/>
                </a:solidFill>
              </a:rPr>
              <a:t>Monthly working days =22days</a:t>
            </a:r>
          </a:p>
          <a:p>
            <a:pPr lvl="0"/>
            <a:r>
              <a:rPr lang="en-US" altLang="ja-JP" dirty="0">
                <a:solidFill>
                  <a:srgbClr val="000000"/>
                </a:solidFill>
              </a:rPr>
              <a:t>  Annual working days </a:t>
            </a:r>
            <a:r>
              <a:rPr lang="ja-JP" altLang="en-US" dirty="0">
                <a:solidFill>
                  <a:srgbClr val="000000"/>
                </a:solidFill>
              </a:rPr>
              <a:t>　</a:t>
            </a:r>
            <a:r>
              <a:rPr lang="en-US" altLang="ja-JP" dirty="0">
                <a:solidFill>
                  <a:srgbClr val="000000"/>
                </a:solidFill>
              </a:rPr>
              <a:t>22×12</a:t>
            </a:r>
            <a:r>
              <a:rPr lang="ja-JP" altLang="en-US" dirty="0">
                <a:solidFill>
                  <a:srgbClr val="000000"/>
                </a:solidFill>
              </a:rPr>
              <a:t>＝２６４</a:t>
            </a:r>
            <a:r>
              <a:rPr lang="en-US" altLang="ja-JP" dirty="0">
                <a:solidFill>
                  <a:srgbClr val="000000"/>
                </a:solidFill>
              </a:rPr>
              <a:t>days</a:t>
            </a:r>
          </a:p>
          <a:p>
            <a:pPr lvl="0"/>
            <a:endParaRPr lang="en-US" altLang="ja-JP" dirty="0">
              <a:solidFill>
                <a:srgbClr val="000000"/>
              </a:solidFill>
            </a:endParaRPr>
          </a:p>
          <a:p>
            <a:pPr marL="457200" lvl="0" indent="-457200">
              <a:buAutoNum type="arabicPlain" startAt="3"/>
            </a:pPr>
            <a:r>
              <a:rPr lang="en-US" altLang="ja-JP" dirty="0" smtClean="0">
                <a:solidFill>
                  <a:srgbClr val="000000"/>
                </a:solidFill>
              </a:rPr>
              <a:t>EPD </a:t>
            </a:r>
            <a:r>
              <a:rPr lang="en-US" altLang="ja-JP" dirty="0">
                <a:solidFill>
                  <a:srgbClr val="000000"/>
                </a:solidFill>
              </a:rPr>
              <a:t>calculating </a:t>
            </a:r>
            <a:r>
              <a:rPr lang="en-US" altLang="ja-JP" dirty="0" smtClean="0">
                <a:solidFill>
                  <a:srgbClr val="000000"/>
                </a:solidFill>
              </a:rPr>
              <a:t>formulas:</a:t>
            </a:r>
          </a:p>
          <a:p>
            <a:pPr lvl="0"/>
            <a:r>
              <a:rPr lang="ja-JP" altLang="en-US" dirty="0">
                <a:solidFill>
                  <a:srgbClr val="000000"/>
                </a:solidFill>
              </a:rPr>
              <a:t>　　　２６４（</a:t>
            </a:r>
            <a:r>
              <a:rPr lang="en-US" altLang="ja-JP" dirty="0">
                <a:solidFill>
                  <a:srgbClr val="000000"/>
                </a:solidFill>
              </a:rPr>
              <a:t>Annual working days )×</a:t>
            </a:r>
            <a:r>
              <a:rPr lang="ja-JP" altLang="en-US" dirty="0" smtClean="0">
                <a:solidFill>
                  <a:srgbClr val="000000"/>
                </a:solidFill>
              </a:rPr>
              <a:t>０．</a:t>
            </a:r>
            <a:r>
              <a:rPr lang="en-US" altLang="ja-JP" dirty="0" smtClean="0">
                <a:solidFill>
                  <a:srgbClr val="000000"/>
                </a:solidFill>
              </a:rPr>
              <a:t>2865</a:t>
            </a:r>
            <a:r>
              <a:rPr lang="ja-JP" altLang="en-US" dirty="0" smtClean="0">
                <a:solidFill>
                  <a:srgbClr val="000000"/>
                </a:solidFill>
              </a:rPr>
              <a:t>＝</a:t>
            </a:r>
            <a:r>
              <a:rPr lang="en-US" altLang="ja-JP" dirty="0" smtClean="0"/>
              <a:t>75.6</a:t>
            </a:r>
            <a:endParaRPr lang="en-US" altLang="ja-JP" dirty="0">
              <a:solidFill>
                <a:srgbClr val="000000"/>
              </a:solidFill>
            </a:endParaRPr>
          </a:p>
          <a:p>
            <a:pPr lvl="0"/>
            <a:r>
              <a:rPr lang="ja-JP" altLang="en-US" dirty="0">
                <a:solidFill>
                  <a:srgbClr val="000000"/>
                </a:solidFill>
              </a:rPr>
              <a:t>       </a:t>
            </a:r>
            <a:r>
              <a:rPr lang="en-US" altLang="ja-JP" dirty="0" smtClean="0">
                <a:solidFill>
                  <a:srgbClr val="000000"/>
                </a:solidFill>
              </a:rPr>
              <a:t>75.6</a:t>
            </a:r>
            <a:r>
              <a:rPr lang="ja-JP" altLang="en-US" dirty="0" smtClean="0">
                <a:solidFill>
                  <a:srgbClr val="000000"/>
                </a:solidFill>
              </a:rPr>
              <a:t>－２２</a:t>
            </a:r>
            <a:r>
              <a:rPr lang="ja-JP" altLang="en-US" dirty="0">
                <a:solidFill>
                  <a:srgbClr val="000000"/>
                </a:solidFill>
              </a:rPr>
              <a:t>（</a:t>
            </a:r>
            <a:r>
              <a:rPr lang="en-US" altLang="ja-JP" dirty="0">
                <a:solidFill>
                  <a:srgbClr val="000000"/>
                </a:solidFill>
              </a:rPr>
              <a:t>Jan.</a:t>
            </a:r>
            <a:r>
              <a:rPr lang="ja-JP" altLang="en-US" dirty="0">
                <a:solidFill>
                  <a:srgbClr val="000000"/>
                </a:solidFill>
              </a:rPr>
              <a:t>）－２２（</a:t>
            </a:r>
            <a:r>
              <a:rPr lang="en-US" altLang="ja-JP" dirty="0">
                <a:solidFill>
                  <a:srgbClr val="000000"/>
                </a:solidFill>
              </a:rPr>
              <a:t>Feb.</a:t>
            </a:r>
            <a:r>
              <a:rPr lang="ja-JP" altLang="en-US" dirty="0">
                <a:solidFill>
                  <a:srgbClr val="000000"/>
                </a:solidFill>
              </a:rPr>
              <a:t>）－２２（</a:t>
            </a:r>
            <a:r>
              <a:rPr lang="en-US" altLang="ja-JP" dirty="0">
                <a:solidFill>
                  <a:srgbClr val="000000"/>
                </a:solidFill>
              </a:rPr>
              <a:t>mar.</a:t>
            </a:r>
            <a:r>
              <a:rPr lang="ja-JP" altLang="en-US" dirty="0">
                <a:solidFill>
                  <a:srgbClr val="000000"/>
                </a:solidFill>
              </a:rPr>
              <a:t>）</a:t>
            </a:r>
            <a:r>
              <a:rPr lang="ja-JP" altLang="en-US" dirty="0" smtClean="0">
                <a:solidFill>
                  <a:srgbClr val="000000"/>
                </a:solidFill>
              </a:rPr>
              <a:t>＝</a:t>
            </a:r>
            <a:r>
              <a:rPr lang="en-US" altLang="ja-JP" dirty="0" smtClean="0">
                <a:solidFill>
                  <a:srgbClr val="000000"/>
                </a:solidFill>
              </a:rPr>
              <a:t>9.6(days</a:t>
            </a:r>
            <a:r>
              <a:rPr lang="en-US" altLang="ja-JP" dirty="0">
                <a:solidFill>
                  <a:srgbClr val="000000"/>
                </a:solidFill>
              </a:rPr>
              <a:t>)</a:t>
            </a:r>
            <a:endParaRPr lang="ja-JP" altLang="en-US" dirty="0">
              <a:solidFill>
                <a:srgbClr val="000000"/>
              </a:solidFill>
            </a:endParaRPr>
          </a:p>
          <a:p>
            <a:r>
              <a:rPr lang="ja-JP" altLang="en-US" dirty="0">
                <a:solidFill>
                  <a:srgbClr val="000000"/>
                </a:solidFill>
              </a:rPr>
              <a:t>　　　</a:t>
            </a:r>
            <a:r>
              <a:rPr lang="en-US" altLang="ja-JP" dirty="0" smtClean="0">
                <a:solidFill>
                  <a:srgbClr val="000000"/>
                </a:solidFill>
              </a:rPr>
              <a:t>9.6÷</a:t>
            </a:r>
            <a:r>
              <a:rPr lang="ja-JP" altLang="en-US" dirty="0">
                <a:solidFill>
                  <a:srgbClr val="000000"/>
                </a:solidFill>
              </a:rPr>
              <a:t>２２</a:t>
            </a:r>
            <a:r>
              <a:rPr lang="en-US" altLang="ja-JP" dirty="0">
                <a:solidFill>
                  <a:srgbClr val="000000"/>
                </a:solidFill>
              </a:rPr>
              <a:t>×</a:t>
            </a:r>
            <a:r>
              <a:rPr lang="ja-JP" altLang="en-US" dirty="0" smtClean="0">
                <a:solidFill>
                  <a:srgbClr val="000000"/>
                </a:solidFill>
              </a:rPr>
              <a:t>３０＝</a:t>
            </a:r>
            <a:r>
              <a:rPr lang="en-US" altLang="ja-JP" dirty="0" smtClean="0">
                <a:solidFill>
                  <a:srgbClr val="000000"/>
                </a:solidFill>
              </a:rPr>
              <a:t>13.09</a:t>
            </a:r>
            <a:r>
              <a:rPr lang="ja-JP" altLang="en-US" dirty="0" smtClean="0">
                <a:solidFill>
                  <a:srgbClr val="000000"/>
                </a:solidFill>
              </a:rPr>
              <a:t>⇒</a:t>
            </a:r>
            <a:r>
              <a:rPr lang="en-US" altLang="ja-JP" dirty="0" smtClean="0">
                <a:solidFill>
                  <a:srgbClr val="000000"/>
                </a:solidFill>
              </a:rPr>
              <a:t>Decimal </a:t>
            </a:r>
            <a:r>
              <a:rPr lang="en-US" altLang="ja-JP" dirty="0">
                <a:solidFill>
                  <a:srgbClr val="000000"/>
                </a:solidFill>
              </a:rPr>
              <a:t>rounding </a:t>
            </a:r>
            <a:r>
              <a:rPr lang="en-US" altLang="ja-JP" dirty="0" smtClean="0">
                <a:solidFill>
                  <a:srgbClr val="000000"/>
                </a:solidFill>
              </a:rPr>
              <a:t>off</a:t>
            </a:r>
            <a:r>
              <a:rPr lang="ja-JP" altLang="en-US" dirty="0" smtClean="0">
                <a:solidFill>
                  <a:srgbClr val="000000"/>
                </a:solidFill>
              </a:rPr>
              <a:t>⇒１３</a:t>
            </a:r>
            <a:endParaRPr lang="en-US" altLang="ja-JP" dirty="0">
              <a:solidFill>
                <a:srgbClr val="000000"/>
              </a:solidFill>
            </a:endParaRPr>
          </a:p>
          <a:p>
            <a:pPr lvl="0"/>
            <a:r>
              <a:rPr lang="ja-JP" altLang="en-US" dirty="0">
                <a:solidFill>
                  <a:srgbClr val="000000"/>
                </a:solidFill>
              </a:rPr>
              <a:t>⇒　</a:t>
            </a:r>
            <a:r>
              <a:rPr lang="en-US" altLang="ja-JP" dirty="0" err="1" smtClean="0">
                <a:solidFill>
                  <a:srgbClr val="000000"/>
                </a:solidFill>
              </a:rPr>
              <a:t>EPD</a:t>
            </a:r>
            <a:r>
              <a:rPr lang="en-US" altLang="ja-JP" dirty="0" smtClean="0">
                <a:solidFill>
                  <a:srgbClr val="000000"/>
                </a:solidFill>
              </a:rPr>
              <a:t>: April 13</a:t>
            </a:r>
            <a:endParaRPr lang="ja-JP" altLang="en-US" sz="3200" dirty="0">
              <a:solidFill>
                <a:srgbClr val="000000"/>
              </a:solidFill>
            </a:endParaRPr>
          </a:p>
          <a:p>
            <a:endParaRPr lang="ja-JP" altLang="en-US" dirty="0"/>
          </a:p>
          <a:p>
            <a:endParaRPr lang="ja-JP" altLang="en-US" dirty="0"/>
          </a:p>
        </p:txBody>
      </p:sp>
    </p:spTree>
    <p:extLst>
      <p:ext uri="{BB962C8B-B14F-4D97-AF65-F5344CB8AC3E}">
        <p14:creationId xmlns:p14="http://schemas.microsoft.com/office/powerpoint/2010/main" xmlns="" val="1930866736"/>
      </p:ext>
    </p:extLst>
  </p:cSld>
  <p:clrMapOvr>
    <a:masterClrMapping/>
  </p:clrMapOvr>
  <mc:AlternateContent xmlns:mc="http://schemas.openxmlformats.org/markup-compatibility/2006">
    <mc:Choice xmlns:p14="http://schemas.microsoft.com/office/powerpoint/2010/main" xmlns="" Requires="p14">
      <p:transition spd="slow" p14:dur="2000" advTm="3186"/>
    </mc:Choice>
    <mc:Fallback>
      <p:transition spd="slow" advTm="318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niwa Natori\Desktop\日本地図.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628800"/>
            <a:ext cx="7492908" cy="504056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直線矢印コネクタ 3"/>
          <p:cNvCxnSpPr/>
          <p:nvPr/>
        </p:nvCxnSpPr>
        <p:spPr>
          <a:xfrm>
            <a:off x="4885928" y="2126174"/>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585572" y="1927501"/>
            <a:ext cx="1300356" cy="369332"/>
          </a:xfrm>
          <a:prstGeom prst="rect">
            <a:avLst/>
          </a:prstGeom>
          <a:noFill/>
        </p:spPr>
        <p:txBody>
          <a:bodyPr wrap="none" rtlCol="0">
            <a:spAutoFit/>
          </a:bodyPr>
          <a:lstStyle/>
          <a:p>
            <a:r>
              <a:rPr kumimoji="1" lang="en-US" altLang="ja-JP" dirty="0" smtClean="0"/>
              <a:t>Asahikawa</a:t>
            </a:r>
            <a:endParaRPr kumimoji="1" lang="ja-JP" altLang="en-US" dirty="0"/>
          </a:p>
        </p:txBody>
      </p:sp>
      <p:cxnSp>
        <p:nvCxnSpPr>
          <p:cNvPr id="9" name="直線矢印コネクタ 8"/>
          <p:cNvCxnSpPr/>
          <p:nvPr/>
        </p:nvCxnSpPr>
        <p:spPr>
          <a:xfrm>
            <a:off x="4534272" y="3897052"/>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308740" y="3698379"/>
            <a:ext cx="1219116" cy="369332"/>
          </a:xfrm>
          <a:prstGeom prst="rect">
            <a:avLst/>
          </a:prstGeom>
          <a:noFill/>
        </p:spPr>
        <p:txBody>
          <a:bodyPr wrap="none" rtlCol="0">
            <a:spAutoFit/>
          </a:bodyPr>
          <a:lstStyle/>
          <a:p>
            <a:r>
              <a:rPr kumimoji="1" lang="en-US" altLang="ja-JP" dirty="0" smtClean="0"/>
              <a:t>Yamagata</a:t>
            </a:r>
            <a:endParaRPr kumimoji="1" lang="ja-JP" altLang="en-US" dirty="0"/>
          </a:p>
        </p:txBody>
      </p:sp>
      <p:cxnSp>
        <p:nvCxnSpPr>
          <p:cNvPr id="11" name="直線矢印コネクタ 10"/>
          <p:cNvCxnSpPr/>
          <p:nvPr/>
        </p:nvCxnSpPr>
        <p:spPr>
          <a:xfrm flipH="1" flipV="1">
            <a:off x="4885928" y="4765794"/>
            <a:ext cx="656456" cy="14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573216" y="4581128"/>
            <a:ext cx="787460" cy="369332"/>
          </a:xfrm>
          <a:prstGeom prst="rect">
            <a:avLst/>
          </a:prstGeom>
          <a:noFill/>
        </p:spPr>
        <p:txBody>
          <a:bodyPr wrap="none" rtlCol="0">
            <a:spAutoFit/>
          </a:bodyPr>
          <a:lstStyle/>
          <a:p>
            <a:r>
              <a:rPr lang="en-US" altLang="ja-JP" dirty="0"/>
              <a:t>T</a:t>
            </a:r>
            <a:r>
              <a:rPr kumimoji="1" lang="en-US" altLang="ja-JP" dirty="0" smtClean="0"/>
              <a:t>okyo</a:t>
            </a:r>
            <a:endParaRPr kumimoji="1" lang="ja-JP" altLang="en-US" dirty="0"/>
          </a:p>
        </p:txBody>
      </p:sp>
      <p:cxnSp>
        <p:nvCxnSpPr>
          <p:cNvPr id="14" name="直線矢印コネクタ 13"/>
          <p:cNvCxnSpPr/>
          <p:nvPr/>
        </p:nvCxnSpPr>
        <p:spPr>
          <a:xfrm>
            <a:off x="3746552" y="4271099"/>
            <a:ext cx="897456" cy="494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446196" y="4072426"/>
            <a:ext cx="1321708" cy="369332"/>
          </a:xfrm>
          <a:prstGeom prst="rect">
            <a:avLst/>
          </a:prstGeom>
          <a:noFill/>
        </p:spPr>
        <p:txBody>
          <a:bodyPr wrap="none" rtlCol="0">
            <a:spAutoFit/>
          </a:bodyPr>
          <a:lstStyle/>
          <a:p>
            <a:r>
              <a:rPr kumimoji="1" lang="en-US" altLang="ja-JP" dirty="0" smtClean="0"/>
              <a:t>Yamanashi</a:t>
            </a:r>
            <a:endParaRPr kumimoji="1" lang="ja-JP" altLang="en-US" dirty="0"/>
          </a:p>
        </p:txBody>
      </p:sp>
      <p:cxnSp>
        <p:nvCxnSpPr>
          <p:cNvPr id="18" name="直線矢印コネクタ 17"/>
          <p:cNvCxnSpPr/>
          <p:nvPr/>
        </p:nvCxnSpPr>
        <p:spPr>
          <a:xfrm flipH="1" flipV="1">
            <a:off x="4195280" y="4869160"/>
            <a:ext cx="690648" cy="482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816381" y="5219908"/>
            <a:ext cx="979755" cy="369332"/>
          </a:xfrm>
          <a:prstGeom prst="rect">
            <a:avLst/>
          </a:prstGeom>
          <a:noFill/>
        </p:spPr>
        <p:txBody>
          <a:bodyPr wrap="none" rtlCol="0">
            <a:spAutoFit/>
          </a:bodyPr>
          <a:lstStyle/>
          <a:p>
            <a:r>
              <a:rPr kumimoji="1" lang="en-US" altLang="ja-JP" dirty="0" smtClean="0"/>
              <a:t>Nagoya</a:t>
            </a:r>
            <a:endParaRPr kumimoji="1" lang="ja-JP" altLang="en-US" dirty="0"/>
          </a:p>
        </p:txBody>
      </p:sp>
      <p:cxnSp>
        <p:nvCxnSpPr>
          <p:cNvPr id="22" name="直線矢印コネクタ 21"/>
          <p:cNvCxnSpPr/>
          <p:nvPr/>
        </p:nvCxnSpPr>
        <p:spPr>
          <a:xfrm>
            <a:off x="3080189" y="4765794"/>
            <a:ext cx="783739"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357269" y="4509120"/>
            <a:ext cx="774571" cy="369332"/>
          </a:xfrm>
          <a:prstGeom prst="rect">
            <a:avLst/>
          </a:prstGeom>
          <a:noFill/>
        </p:spPr>
        <p:txBody>
          <a:bodyPr wrap="none" rtlCol="0">
            <a:spAutoFit/>
          </a:bodyPr>
          <a:lstStyle/>
          <a:p>
            <a:r>
              <a:rPr kumimoji="1" lang="en-US" altLang="ja-JP" dirty="0" smtClean="0"/>
              <a:t>Kyoto</a:t>
            </a:r>
            <a:endParaRPr kumimoji="1" lang="ja-JP" altLang="en-US" dirty="0"/>
          </a:p>
        </p:txBody>
      </p:sp>
      <p:cxnSp>
        <p:nvCxnSpPr>
          <p:cNvPr id="25" name="直線矢印コネクタ 24"/>
          <p:cNvCxnSpPr/>
          <p:nvPr/>
        </p:nvCxnSpPr>
        <p:spPr>
          <a:xfrm flipH="1" flipV="1">
            <a:off x="3863928" y="5060681"/>
            <a:ext cx="690648" cy="482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427984" y="5507940"/>
            <a:ext cx="851515" cy="369332"/>
          </a:xfrm>
          <a:prstGeom prst="rect">
            <a:avLst/>
          </a:prstGeom>
          <a:noFill/>
        </p:spPr>
        <p:txBody>
          <a:bodyPr wrap="none" rtlCol="0">
            <a:spAutoFit/>
          </a:bodyPr>
          <a:lstStyle/>
          <a:p>
            <a:r>
              <a:rPr kumimoji="1" lang="en-US" altLang="ja-JP" dirty="0" smtClean="0"/>
              <a:t>Osaka</a:t>
            </a:r>
            <a:endParaRPr kumimoji="1" lang="ja-JP" altLang="en-US" dirty="0"/>
          </a:p>
        </p:txBody>
      </p:sp>
      <p:cxnSp>
        <p:nvCxnSpPr>
          <p:cNvPr id="27" name="直線矢印コネクタ 26"/>
          <p:cNvCxnSpPr/>
          <p:nvPr/>
        </p:nvCxnSpPr>
        <p:spPr>
          <a:xfrm flipV="1">
            <a:off x="3832218" y="5163562"/>
            <a:ext cx="0" cy="529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438170" y="5692606"/>
            <a:ext cx="1330236" cy="369332"/>
          </a:xfrm>
          <a:prstGeom prst="rect">
            <a:avLst/>
          </a:prstGeom>
          <a:noFill/>
        </p:spPr>
        <p:txBody>
          <a:bodyPr wrap="none" rtlCol="0">
            <a:spAutoFit/>
          </a:bodyPr>
          <a:lstStyle/>
          <a:p>
            <a:r>
              <a:rPr kumimoji="1" lang="en-US" altLang="ja-JP" dirty="0" smtClean="0"/>
              <a:t>Wakayama</a:t>
            </a:r>
            <a:endParaRPr kumimoji="1" lang="ja-JP" altLang="en-US" dirty="0"/>
          </a:p>
        </p:txBody>
      </p:sp>
      <p:cxnSp>
        <p:nvCxnSpPr>
          <p:cNvPr id="30" name="直線矢印コネクタ 29"/>
          <p:cNvCxnSpPr/>
          <p:nvPr/>
        </p:nvCxnSpPr>
        <p:spPr>
          <a:xfrm>
            <a:off x="2780685" y="5060681"/>
            <a:ext cx="783739" cy="139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734123" y="4876015"/>
            <a:ext cx="1018227" cy="369332"/>
          </a:xfrm>
          <a:prstGeom prst="rect">
            <a:avLst/>
          </a:prstGeom>
          <a:noFill/>
        </p:spPr>
        <p:txBody>
          <a:bodyPr wrap="none" rtlCol="0">
            <a:spAutoFit/>
          </a:bodyPr>
          <a:lstStyle/>
          <a:p>
            <a:r>
              <a:rPr kumimoji="1" lang="en-US" altLang="ja-JP" dirty="0" smtClean="0"/>
              <a:t>Kagawa</a:t>
            </a:r>
            <a:endParaRPr kumimoji="1" lang="ja-JP" altLang="en-US" dirty="0"/>
          </a:p>
        </p:txBody>
      </p:sp>
      <p:cxnSp>
        <p:nvCxnSpPr>
          <p:cNvPr id="32" name="直線矢印コネクタ 31"/>
          <p:cNvCxnSpPr/>
          <p:nvPr/>
        </p:nvCxnSpPr>
        <p:spPr>
          <a:xfrm flipV="1">
            <a:off x="2112090" y="5245529"/>
            <a:ext cx="682954" cy="524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093863" y="5770350"/>
            <a:ext cx="1327608" cy="369332"/>
          </a:xfrm>
          <a:prstGeom prst="rect">
            <a:avLst/>
          </a:prstGeom>
          <a:noFill/>
        </p:spPr>
        <p:txBody>
          <a:bodyPr wrap="none" rtlCol="0">
            <a:spAutoFit/>
          </a:bodyPr>
          <a:lstStyle/>
          <a:p>
            <a:r>
              <a:rPr kumimoji="1" lang="en-US" altLang="ja-JP" dirty="0" err="1" smtClean="0"/>
              <a:t>Kitakyus</a:t>
            </a:r>
            <a:r>
              <a:rPr kumimoji="1" lang="ja-JP" altLang="en-US" dirty="0" err="1" smtClean="0"/>
              <a:t>ｈ</a:t>
            </a:r>
            <a:r>
              <a:rPr kumimoji="1" lang="en-US" altLang="ja-JP" dirty="0" smtClean="0"/>
              <a:t>u</a:t>
            </a:r>
            <a:endParaRPr kumimoji="1" lang="ja-JP" altLang="en-US" dirty="0"/>
          </a:p>
        </p:txBody>
      </p:sp>
      <p:sp>
        <p:nvSpPr>
          <p:cNvPr id="2" name="タイトル 1"/>
          <p:cNvSpPr>
            <a:spLocks noGrp="1"/>
          </p:cNvSpPr>
          <p:nvPr>
            <p:ph type="title"/>
          </p:nvPr>
        </p:nvSpPr>
        <p:spPr>
          <a:xfrm>
            <a:off x="467544" y="332656"/>
            <a:ext cx="7715200" cy="1224136"/>
          </a:xfrm>
        </p:spPr>
        <p:txBody>
          <a:bodyPr>
            <a:normAutofit/>
          </a:bodyPr>
          <a:lstStyle/>
          <a:p>
            <a:pPr>
              <a:lnSpc>
                <a:spcPct val="90000"/>
              </a:lnSpc>
            </a:pPr>
            <a:r>
              <a:rPr kumimoji="1" lang="en-US" altLang="ja-JP" sz="2800" dirty="0" err="1" smtClean="0">
                <a:solidFill>
                  <a:srgbClr val="CC0000"/>
                </a:solidFill>
              </a:rPr>
              <a:t>EPD</a:t>
            </a:r>
            <a:r>
              <a:rPr kumimoji="1" lang="en-US" altLang="ja-JP" sz="2800" dirty="0" smtClean="0">
                <a:solidFill>
                  <a:srgbClr val="CC0000"/>
                </a:solidFill>
              </a:rPr>
              <a:t> activities were taking place at 10 clubs in 2014</a:t>
            </a:r>
            <a:r>
              <a:rPr kumimoji="1" lang="en-US" altLang="ja-JP" dirty="0" smtClean="0"/>
              <a:t>	</a:t>
            </a:r>
            <a:endParaRPr kumimoji="1" lang="ja-JP" altLang="en-US" sz="2200" dirty="0">
              <a:solidFill>
                <a:schemeClr val="tx1"/>
              </a:solidFill>
            </a:endParaRPr>
          </a:p>
        </p:txBody>
      </p:sp>
      <p:sp>
        <p:nvSpPr>
          <p:cNvPr id="24" name="テキスト ボックス 23"/>
          <p:cNvSpPr txBox="1"/>
          <p:nvPr/>
        </p:nvSpPr>
        <p:spPr>
          <a:xfrm>
            <a:off x="467544" y="1628800"/>
            <a:ext cx="3156890" cy="523220"/>
          </a:xfrm>
          <a:prstGeom prst="rect">
            <a:avLst/>
          </a:prstGeom>
          <a:noFill/>
        </p:spPr>
        <p:txBody>
          <a:bodyPr wrap="none" rtlCol="0">
            <a:spAutoFit/>
          </a:bodyPr>
          <a:lstStyle/>
          <a:p>
            <a:r>
              <a:rPr kumimoji="1" lang="en-US" altLang="ja-JP" sz="2800" b="1" dirty="0" smtClean="0">
                <a:latin typeface="+mj-lt"/>
              </a:rPr>
              <a:t>MAP OF JAPAN</a:t>
            </a:r>
            <a:endParaRPr kumimoji="1" lang="ja-JP" altLang="en-US" sz="2800" b="1" dirty="0">
              <a:latin typeface="+mj-lt"/>
            </a:endParaRPr>
          </a:p>
        </p:txBody>
      </p:sp>
    </p:spTree>
    <p:extLst>
      <p:ext uri="{BB962C8B-B14F-4D97-AF65-F5344CB8AC3E}">
        <p14:creationId xmlns:p14="http://schemas.microsoft.com/office/powerpoint/2010/main" xmlns="" val="1071776785"/>
      </p:ext>
    </p:extLst>
  </p:cSld>
  <p:clrMapOvr>
    <a:masterClrMapping/>
  </p:clrMapOvr>
  <mc:AlternateContent xmlns:mc="http://schemas.openxmlformats.org/markup-compatibility/2006">
    <mc:Choice xmlns:p14="http://schemas.microsoft.com/office/powerpoint/2010/main" xmlns="" Requires="p14">
      <p:transition spd="slow" p14:dur="2000" advTm="4074"/>
    </mc:Choice>
    <mc:Fallback>
      <p:transition spd="slow" advTm="407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412776"/>
            <a:ext cx="8363272" cy="4713387"/>
          </a:xfrm>
        </p:spPr>
        <p:txBody>
          <a:bodyPr>
            <a:normAutofit/>
          </a:bodyPr>
          <a:lstStyle/>
          <a:p>
            <a:r>
              <a:rPr lang="en-US" altLang="ja-JP" dirty="0" smtClean="0"/>
              <a:t>We asked faculties to teach the concept of </a:t>
            </a:r>
            <a:r>
              <a:rPr lang="en-US" altLang="ja-JP" dirty="0" err="1" smtClean="0"/>
              <a:t>EPD</a:t>
            </a:r>
            <a:r>
              <a:rPr lang="en-US" altLang="ja-JP" dirty="0" smtClean="0"/>
              <a:t> at the college.</a:t>
            </a:r>
          </a:p>
          <a:p>
            <a:pPr marL="0" indent="0">
              <a:buNone/>
            </a:pPr>
            <a:r>
              <a:rPr lang="en-US" altLang="ja-JP" dirty="0"/>
              <a:t>V</a:t>
            </a:r>
            <a:r>
              <a:rPr lang="en-US" altLang="ja-JP" dirty="0" smtClean="0"/>
              <a:t>ice president, Dr. Junichi Fujiwara, promised that they would lecture students about EPD at Gender Study.</a:t>
            </a:r>
          </a:p>
          <a:p>
            <a:pPr marL="0" indent="0">
              <a:buNone/>
            </a:pPr>
            <a:endParaRPr lang="ja-JP" altLang="ja-JP" dirty="0"/>
          </a:p>
        </p:txBody>
      </p:sp>
      <p:sp>
        <p:nvSpPr>
          <p:cNvPr id="2" name="タイトル 1"/>
          <p:cNvSpPr>
            <a:spLocks noGrp="1"/>
          </p:cNvSpPr>
          <p:nvPr>
            <p:ph type="title"/>
          </p:nvPr>
        </p:nvSpPr>
        <p:spPr>
          <a:xfrm>
            <a:off x="418097" y="260648"/>
            <a:ext cx="8330367" cy="1143000"/>
          </a:xfrm>
        </p:spPr>
        <p:txBody>
          <a:bodyPr>
            <a:normAutofit/>
          </a:bodyPr>
          <a:lstStyle/>
          <a:p>
            <a:r>
              <a:rPr lang="en-US" altLang="ja-JP" sz="3000" dirty="0" smtClean="0"/>
              <a:t>Asahikawa club visited </a:t>
            </a:r>
            <a:r>
              <a:rPr lang="en-US" altLang="ja-JP" sz="3000" dirty="0" err="1" smtClean="0"/>
              <a:t>asahikawa</a:t>
            </a:r>
            <a:r>
              <a:rPr lang="en-US" altLang="ja-JP" sz="3000" dirty="0" smtClean="0"/>
              <a:t> junior college</a:t>
            </a:r>
            <a:endParaRPr kumimoji="1" lang="ja-JP" altLang="en-US" sz="3000" dirty="0"/>
          </a:p>
        </p:txBody>
      </p:sp>
      <p:pic>
        <p:nvPicPr>
          <p:cNvPr id="3074" name="Picture 2" descr="C:\Users\michiko\Pictures\00000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194" t="22593" r="13387" b="29824"/>
          <a:stretch/>
        </p:blipFill>
        <p:spPr bwMode="auto">
          <a:xfrm>
            <a:off x="683568" y="2924944"/>
            <a:ext cx="7731441" cy="3512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5003120"/>
      </p:ext>
    </p:extLst>
  </p:cSld>
  <p:clrMapOvr>
    <a:masterClrMapping/>
  </p:clrMapOvr>
  <mc:AlternateContent xmlns:mc="http://schemas.openxmlformats.org/markup-compatibility/2006">
    <mc:Choice xmlns:p14="http://schemas.microsoft.com/office/powerpoint/2010/main" xmlns="" Requires="p14">
      <p:transition spd="slow" p14:dur="2000" advTm="1661"/>
    </mc:Choice>
    <mc:Fallback>
      <p:transition spd="slow" advTm="1661"/>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893</TotalTime>
  <Words>547</Words>
  <Application>Microsoft Office PowerPoint</Application>
  <PresentationFormat>画面に合わせる (4:3)</PresentationFormat>
  <Paragraphs>229</Paragraphs>
  <Slides>22</Slides>
  <Notes>22</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エッセンシャル</vt:lpstr>
      <vt:lpstr>ＥＰＤ in JAPAN</vt:lpstr>
      <vt:lpstr> </vt:lpstr>
      <vt:lpstr>EPD IN 2012: April 16 We calculated  EPD based on labor statistics of the Ministｒｙ of Health, Labor and Welfare (MHLW).</vt:lpstr>
      <vt:lpstr> 2012 EPD: April 16 </vt:lpstr>
      <vt:lpstr>EPD in 2013:  April 15 EPD calculating formula  </vt:lpstr>
      <vt:lpstr>2013 EPD: April 15  </vt:lpstr>
      <vt:lpstr>EPD in 2014: April 13 EPD calculating formula</vt:lpstr>
      <vt:lpstr>EPD activities were taking place at 10 clubs in 2014 </vt:lpstr>
      <vt:lpstr>Asahikawa club visited asahikawa junior college</vt:lpstr>
      <vt:lpstr>yamagata club requested bureaus concerned by documents</vt:lpstr>
      <vt:lpstr>Tokyo club</vt:lpstr>
      <vt:lpstr>   Yamanashi club appealed AT kofu station, and visited  the yamanashi prefEcturAL GOVERNMENT,　AND　Labor　DEPARTMENT OF koFu city GOVERNMENT　</vt:lpstr>
      <vt:lpstr>Nagoya club visited governor OF  aichi PREFECTURE, and other offices concerned</vt:lpstr>
      <vt:lpstr>Kyoto club appealed TO a member of Prefectural assembly </vt:lpstr>
      <vt:lpstr>Osaka club visited bureaus concerned labor</vt:lpstr>
      <vt:lpstr>Wakayama club appealed on April 10 and 13 at downtown and visited bureaus concerned 　　　　　　</vt:lpstr>
      <vt:lpstr>Kagawa club appealed at a shopping street </vt:lpstr>
      <vt:lpstr>Kitakyushu club appealed in front of kokura station and visited many bureaus concerned</vt:lpstr>
      <vt:lpstr>Nagasaki club  Dr. Nobuko kurosaki appeared  on raio  　</vt:lpstr>
      <vt:lpstr>BPW japan hELD THE EPD NATIONAL conference on april 19, 2014 IN tokyo</vt:lpstr>
      <vt:lpstr> 2014 EPD THE EPD NATIONAL  conference IN tokyo</vt:lpstr>
      <vt:lpstr>WE visited Ms SAMURA, general director of the gender equality bureau, cabinet office,  and askED Further support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ＥＰＤ in JAPAN</dc:title>
  <dc:creator>Haniwa Natori</dc:creator>
  <cp:lastModifiedBy>Masaki</cp:lastModifiedBy>
  <cp:revision>101</cp:revision>
  <dcterms:created xsi:type="dcterms:W3CDTF">2014-06-07T03:22:29Z</dcterms:created>
  <dcterms:modified xsi:type="dcterms:W3CDTF">2014-06-27T14:04:28Z</dcterms:modified>
</cp:coreProperties>
</file>